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52"/>
  </p:notesMasterIdLst>
  <p:sldIdLst>
    <p:sldId id="279" r:id="rId2"/>
    <p:sldId id="272" r:id="rId3"/>
    <p:sldId id="776" r:id="rId4"/>
    <p:sldId id="752" r:id="rId5"/>
    <p:sldId id="753" r:id="rId6"/>
    <p:sldId id="754" r:id="rId7"/>
    <p:sldId id="483" r:id="rId8"/>
    <p:sldId id="441" r:id="rId9"/>
    <p:sldId id="278" r:id="rId10"/>
    <p:sldId id="283" r:id="rId11"/>
    <p:sldId id="749" r:id="rId12"/>
    <p:sldId id="285" r:id="rId13"/>
    <p:sldId id="484" r:id="rId14"/>
    <p:sldId id="755" r:id="rId15"/>
    <p:sldId id="761" r:id="rId16"/>
    <p:sldId id="756" r:id="rId17"/>
    <p:sldId id="762" r:id="rId18"/>
    <p:sldId id="778" r:id="rId19"/>
    <p:sldId id="763" r:id="rId20"/>
    <p:sldId id="764" r:id="rId21"/>
    <p:sldId id="759" r:id="rId22"/>
    <p:sldId id="760" r:id="rId23"/>
    <p:sldId id="767" r:id="rId24"/>
    <p:sldId id="765" r:id="rId25"/>
    <p:sldId id="434" r:id="rId26"/>
    <p:sldId id="768" r:id="rId27"/>
    <p:sldId id="777" r:id="rId28"/>
    <p:sldId id="499" r:id="rId29"/>
    <p:sldId id="307" r:id="rId30"/>
    <p:sldId id="308" r:id="rId31"/>
    <p:sldId id="492" r:id="rId32"/>
    <p:sldId id="771" r:id="rId33"/>
    <p:sldId id="772" r:id="rId34"/>
    <p:sldId id="773" r:id="rId35"/>
    <p:sldId id="774" r:id="rId36"/>
    <p:sldId id="482" r:id="rId37"/>
    <p:sldId id="310" r:id="rId38"/>
    <p:sldId id="779" r:id="rId39"/>
    <p:sldId id="416" r:id="rId40"/>
    <p:sldId id="418" r:id="rId41"/>
    <p:sldId id="770" r:id="rId42"/>
    <p:sldId id="769" r:id="rId43"/>
    <p:sldId id="750" r:id="rId44"/>
    <p:sldId id="280" r:id="rId45"/>
    <p:sldId id="284" r:id="rId46"/>
    <p:sldId id="625" r:id="rId47"/>
    <p:sldId id="743" r:id="rId48"/>
    <p:sldId id="744" r:id="rId49"/>
    <p:sldId id="745" r:id="rId50"/>
    <p:sldId id="746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76091FC-68A5-0A0F-D84C-8EFCAFCB9110}" name="Gaia Sessa" initials="GS" userId="S::gaia.sessa@tudublin.ie::b85d0358-d648-4df9-bbb0-7cd4b702a7f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7070"/>
    <a:srgbClr val="E9E9E9"/>
    <a:srgbClr val="0BBB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04" autoAdjust="0"/>
    <p:restoredTop sz="94660"/>
  </p:normalViewPr>
  <p:slideViewPr>
    <p:cSldViewPr snapToGrid="0">
      <p:cViewPr varScale="1">
        <p:scale>
          <a:sx n="125" d="100"/>
          <a:sy n="125" d="100"/>
        </p:scale>
        <p:origin x="160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8/10/relationships/authors" Target="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CD83B9-3C61-BB4D-9608-0065BB78347C}" type="doc">
      <dgm:prSet loTypeId="urn:microsoft.com/office/officeart/2005/8/layout/radial5" loCatId="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GB"/>
        </a:p>
      </dgm:t>
    </dgm:pt>
    <dgm:pt modelId="{DD4616B6-D7AD-0444-9C97-04D5474D73D1}">
      <dgm:prSet phldrT="[Text]"/>
      <dgm:spPr/>
      <dgm:t>
        <a:bodyPr/>
        <a:lstStyle/>
        <a:p>
          <a:r>
            <a:rPr lang="en-GB" b="0" i="0" dirty="0">
              <a:latin typeface="Helvetica Light" panose="020B0403020202020204" pitchFamily="34" charset="0"/>
            </a:rPr>
            <a:t>Self-Motion</a:t>
          </a:r>
        </a:p>
      </dgm:t>
    </dgm:pt>
    <dgm:pt modelId="{72C3A4EC-0DA5-2041-A6A0-9423ED7A5697}" type="parTrans" cxnId="{712CD75C-6CCF-294B-B6F2-46536A986602}">
      <dgm:prSet/>
      <dgm:spPr/>
      <dgm:t>
        <a:bodyPr/>
        <a:lstStyle/>
        <a:p>
          <a:endParaRPr lang="en-GB"/>
        </a:p>
      </dgm:t>
    </dgm:pt>
    <dgm:pt modelId="{3FAB8877-F78C-8E45-B8A0-85BEA53C3BB3}" type="sibTrans" cxnId="{712CD75C-6CCF-294B-B6F2-46536A986602}">
      <dgm:prSet/>
      <dgm:spPr/>
      <dgm:t>
        <a:bodyPr/>
        <a:lstStyle/>
        <a:p>
          <a:endParaRPr lang="en-GB"/>
        </a:p>
      </dgm:t>
    </dgm:pt>
    <dgm:pt modelId="{4D25EC98-7725-6942-AE1B-75327C246BFE}">
      <dgm:prSet phldrT="[Text]"/>
      <dgm:spPr/>
      <dgm:t>
        <a:bodyPr/>
        <a:lstStyle/>
        <a:p>
          <a:r>
            <a:rPr lang="en-GB" dirty="0">
              <a:latin typeface="Helvetica" pitchFamily="2" charset="0"/>
            </a:rPr>
            <a:t>Computer</a:t>
          </a:r>
          <a:br>
            <a:rPr lang="en-GB" dirty="0">
              <a:latin typeface="Helvetica" pitchFamily="2" charset="0"/>
            </a:rPr>
          </a:br>
          <a:r>
            <a:rPr lang="en-GB" dirty="0">
              <a:latin typeface="Helvetica" pitchFamily="2" charset="0"/>
            </a:rPr>
            <a:t>Science</a:t>
          </a:r>
        </a:p>
      </dgm:t>
    </dgm:pt>
    <dgm:pt modelId="{BE7FBEFC-3A60-064E-AE11-A0A788E4C29D}" type="parTrans" cxnId="{751F543E-F098-EB40-A1CC-E4661DC2B4E4}">
      <dgm:prSet/>
      <dgm:spPr/>
      <dgm:t>
        <a:bodyPr/>
        <a:lstStyle/>
        <a:p>
          <a:endParaRPr lang="en-GB"/>
        </a:p>
      </dgm:t>
    </dgm:pt>
    <dgm:pt modelId="{FA38E140-1AFA-9F4B-9B14-A3949909B4DF}" type="sibTrans" cxnId="{751F543E-F098-EB40-A1CC-E4661DC2B4E4}">
      <dgm:prSet/>
      <dgm:spPr/>
      <dgm:t>
        <a:bodyPr/>
        <a:lstStyle/>
        <a:p>
          <a:endParaRPr lang="en-GB"/>
        </a:p>
      </dgm:t>
    </dgm:pt>
    <dgm:pt modelId="{E3DFAF7C-8EC5-2D48-B095-9D5B84E0F19F}">
      <dgm:prSet phldrT="[Text]"/>
      <dgm:spPr/>
      <dgm:t>
        <a:bodyPr/>
        <a:lstStyle/>
        <a:p>
          <a:r>
            <a:rPr lang="en-GB" dirty="0">
              <a:latin typeface="Helvetica" pitchFamily="2" charset="0"/>
            </a:rPr>
            <a:t>Neuroscience</a:t>
          </a:r>
        </a:p>
      </dgm:t>
    </dgm:pt>
    <dgm:pt modelId="{98A02C3F-BD3A-E543-8F21-C457C1CBFFFF}" type="parTrans" cxnId="{B3ED77BE-0ECA-AF49-970E-0041D158CD3A}">
      <dgm:prSet/>
      <dgm:spPr/>
      <dgm:t>
        <a:bodyPr/>
        <a:lstStyle/>
        <a:p>
          <a:endParaRPr lang="en-GB"/>
        </a:p>
      </dgm:t>
    </dgm:pt>
    <dgm:pt modelId="{0B31204F-B30D-1644-8485-8C5942CAB0BB}" type="sibTrans" cxnId="{B3ED77BE-0ECA-AF49-970E-0041D158CD3A}">
      <dgm:prSet/>
      <dgm:spPr/>
      <dgm:t>
        <a:bodyPr/>
        <a:lstStyle/>
        <a:p>
          <a:endParaRPr lang="en-GB"/>
        </a:p>
      </dgm:t>
    </dgm:pt>
    <dgm:pt modelId="{0BCFDB27-5E8B-6E46-B155-9731912B2422}">
      <dgm:prSet phldrT="[Text]"/>
      <dgm:spPr/>
      <dgm:t>
        <a:bodyPr/>
        <a:lstStyle/>
        <a:p>
          <a:r>
            <a:rPr lang="en-GB" dirty="0">
              <a:latin typeface="Helvetica" pitchFamily="2" charset="0"/>
            </a:rPr>
            <a:t>Physics</a:t>
          </a:r>
        </a:p>
      </dgm:t>
    </dgm:pt>
    <dgm:pt modelId="{E1E2ED1B-259A-FC43-AA26-B107FD0F0592}" type="parTrans" cxnId="{2A9EDAB2-AE14-8A44-BEC1-74B6B82E0B25}">
      <dgm:prSet/>
      <dgm:spPr/>
      <dgm:t>
        <a:bodyPr/>
        <a:lstStyle/>
        <a:p>
          <a:endParaRPr lang="en-GB"/>
        </a:p>
      </dgm:t>
    </dgm:pt>
    <dgm:pt modelId="{B42EB489-9A55-6D45-BC78-4D50C91B95F5}" type="sibTrans" cxnId="{2A9EDAB2-AE14-8A44-BEC1-74B6B82E0B25}">
      <dgm:prSet/>
      <dgm:spPr/>
      <dgm:t>
        <a:bodyPr/>
        <a:lstStyle/>
        <a:p>
          <a:endParaRPr lang="en-GB"/>
        </a:p>
      </dgm:t>
    </dgm:pt>
    <dgm:pt modelId="{44B1C885-1EA2-314D-BFBD-40850D72C229}">
      <dgm:prSet phldrT="[Text]"/>
      <dgm:spPr/>
      <dgm:t>
        <a:bodyPr/>
        <a:lstStyle/>
        <a:p>
          <a:r>
            <a:rPr lang="en-GB" dirty="0">
              <a:latin typeface="Helvetica" pitchFamily="2" charset="0"/>
            </a:rPr>
            <a:t>Mathematics</a:t>
          </a:r>
        </a:p>
      </dgm:t>
    </dgm:pt>
    <dgm:pt modelId="{55C60473-F563-C141-A490-DAD374E18D4F}" type="parTrans" cxnId="{40777839-1DAC-1E41-8CCA-A03B2F13C2FB}">
      <dgm:prSet/>
      <dgm:spPr/>
      <dgm:t>
        <a:bodyPr/>
        <a:lstStyle/>
        <a:p>
          <a:endParaRPr lang="en-GB"/>
        </a:p>
      </dgm:t>
    </dgm:pt>
    <dgm:pt modelId="{A1039D11-D459-A643-8804-67415F591AF7}" type="sibTrans" cxnId="{40777839-1DAC-1E41-8CCA-A03B2F13C2FB}">
      <dgm:prSet/>
      <dgm:spPr/>
      <dgm:t>
        <a:bodyPr/>
        <a:lstStyle/>
        <a:p>
          <a:endParaRPr lang="en-GB"/>
        </a:p>
      </dgm:t>
    </dgm:pt>
    <dgm:pt modelId="{AC5B2206-7EED-A346-91B7-1456AF68A005}">
      <dgm:prSet phldrT="[Text]"/>
      <dgm:spPr/>
      <dgm:t>
        <a:bodyPr/>
        <a:lstStyle/>
        <a:p>
          <a:r>
            <a:rPr lang="en-GB" dirty="0">
              <a:latin typeface="Helvetica" pitchFamily="2" charset="0"/>
            </a:rPr>
            <a:t>Psychology</a:t>
          </a:r>
        </a:p>
      </dgm:t>
    </dgm:pt>
    <dgm:pt modelId="{9FCF2371-0E19-754A-B3DB-5A41DD598D76}" type="parTrans" cxnId="{AC19B142-7823-EE42-A502-89A207B619C5}">
      <dgm:prSet/>
      <dgm:spPr/>
      <dgm:t>
        <a:bodyPr/>
        <a:lstStyle/>
        <a:p>
          <a:endParaRPr lang="en-GB"/>
        </a:p>
      </dgm:t>
    </dgm:pt>
    <dgm:pt modelId="{DFAB15E0-42CC-9349-86D2-1DE9FF0C03D6}" type="sibTrans" cxnId="{AC19B142-7823-EE42-A502-89A207B619C5}">
      <dgm:prSet/>
      <dgm:spPr/>
      <dgm:t>
        <a:bodyPr/>
        <a:lstStyle/>
        <a:p>
          <a:endParaRPr lang="en-GB"/>
        </a:p>
      </dgm:t>
    </dgm:pt>
    <dgm:pt modelId="{AEC903F5-725A-3B4C-9A73-1334B9F7F5B5}">
      <dgm:prSet phldrT="[Text]"/>
      <dgm:spPr/>
      <dgm:t>
        <a:bodyPr/>
        <a:lstStyle/>
        <a:p>
          <a:r>
            <a:rPr lang="en-GB" dirty="0">
              <a:latin typeface="Helvetica" pitchFamily="2" charset="0"/>
            </a:rPr>
            <a:t>Electrical Engineering</a:t>
          </a:r>
        </a:p>
      </dgm:t>
    </dgm:pt>
    <dgm:pt modelId="{00C05E18-6DC3-2F46-AD20-167D6E6F5310}" type="parTrans" cxnId="{36ED47D2-A88C-3343-8896-62FFB3823734}">
      <dgm:prSet/>
      <dgm:spPr/>
      <dgm:t>
        <a:bodyPr/>
        <a:lstStyle/>
        <a:p>
          <a:endParaRPr lang="en-GB"/>
        </a:p>
      </dgm:t>
    </dgm:pt>
    <dgm:pt modelId="{3B5CE68B-356F-9248-AECE-A57C4CC06938}" type="sibTrans" cxnId="{36ED47D2-A88C-3343-8896-62FFB3823734}">
      <dgm:prSet/>
      <dgm:spPr/>
      <dgm:t>
        <a:bodyPr/>
        <a:lstStyle/>
        <a:p>
          <a:endParaRPr lang="en-GB"/>
        </a:p>
      </dgm:t>
    </dgm:pt>
    <dgm:pt modelId="{9A161B40-E03E-0141-9697-9F4DC4C2A939}">
      <dgm:prSet phldrT="[Text]"/>
      <dgm:spPr/>
      <dgm:t>
        <a:bodyPr/>
        <a:lstStyle/>
        <a:p>
          <a:r>
            <a:rPr lang="en-GB" dirty="0">
              <a:latin typeface="Helvetica" pitchFamily="2" charset="0"/>
            </a:rPr>
            <a:t>Medicine</a:t>
          </a:r>
        </a:p>
      </dgm:t>
    </dgm:pt>
    <dgm:pt modelId="{787AFD7D-0BDB-2347-8AED-A0A03B10A40A}" type="parTrans" cxnId="{CD53692C-CEA4-EB48-827A-AB2A2ECE849E}">
      <dgm:prSet/>
      <dgm:spPr/>
      <dgm:t>
        <a:bodyPr/>
        <a:lstStyle/>
        <a:p>
          <a:endParaRPr lang="en-GB"/>
        </a:p>
      </dgm:t>
    </dgm:pt>
    <dgm:pt modelId="{E713BEB1-DDE1-E443-ADD3-C97F5182C9BF}" type="sibTrans" cxnId="{CD53692C-CEA4-EB48-827A-AB2A2ECE849E}">
      <dgm:prSet/>
      <dgm:spPr/>
      <dgm:t>
        <a:bodyPr/>
        <a:lstStyle/>
        <a:p>
          <a:endParaRPr lang="en-GB"/>
        </a:p>
      </dgm:t>
    </dgm:pt>
    <dgm:pt modelId="{2675E984-C27F-094A-ACE3-F9F44A9C1591}" type="pres">
      <dgm:prSet presAssocID="{34CD83B9-3C61-BB4D-9608-0065BB78347C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3D7B4A8-1D86-E640-BFAE-67371F9F6373}" type="pres">
      <dgm:prSet presAssocID="{DD4616B6-D7AD-0444-9C97-04D5474D73D1}" presName="centerShape" presStyleLbl="node0" presStyleIdx="0" presStyleCnt="1" custLinFactNeighborY="262"/>
      <dgm:spPr/>
    </dgm:pt>
    <dgm:pt modelId="{8CE678A9-CB0C-0B48-BE44-9C27229DD8DA}" type="pres">
      <dgm:prSet presAssocID="{BE7FBEFC-3A60-064E-AE11-A0A788E4C29D}" presName="parTrans" presStyleLbl="sibTrans2D1" presStyleIdx="0" presStyleCnt="7"/>
      <dgm:spPr/>
    </dgm:pt>
    <dgm:pt modelId="{32D2F44D-0A12-3A4B-A547-01DB117C1757}" type="pres">
      <dgm:prSet presAssocID="{BE7FBEFC-3A60-064E-AE11-A0A788E4C29D}" presName="connectorText" presStyleLbl="sibTrans2D1" presStyleIdx="0" presStyleCnt="7"/>
      <dgm:spPr/>
    </dgm:pt>
    <dgm:pt modelId="{F467BC98-B194-E749-A3C0-73B1C90591EF}" type="pres">
      <dgm:prSet presAssocID="{4D25EC98-7725-6942-AE1B-75327C246BFE}" presName="node" presStyleLbl="node1" presStyleIdx="0" presStyleCnt="7">
        <dgm:presLayoutVars>
          <dgm:bulletEnabled val="1"/>
        </dgm:presLayoutVars>
      </dgm:prSet>
      <dgm:spPr/>
    </dgm:pt>
    <dgm:pt modelId="{46EEBC25-CDB0-D843-B5FE-BDA2F772A4B4}" type="pres">
      <dgm:prSet presAssocID="{98A02C3F-BD3A-E543-8F21-C457C1CBFFFF}" presName="parTrans" presStyleLbl="sibTrans2D1" presStyleIdx="1" presStyleCnt="7"/>
      <dgm:spPr/>
    </dgm:pt>
    <dgm:pt modelId="{EF0A598A-620A-2B48-B7FE-3D65A952C037}" type="pres">
      <dgm:prSet presAssocID="{98A02C3F-BD3A-E543-8F21-C457C1CBFFFF}" presName="connectorText" presStyleLbl="sibTrans2D1" presStyleIdx="1" presStyleCnt="7"/>
      <dgm:spPr/>
    </dgm:pt>
    <dgm:pt modelId="{3931EA20-C59B-F144-9B8F-05357FD9ECCC}" type="pres">
      <dgm:prSet presAssocID="{E3DFAF7C-8EC5-2D48-B095-9D5B84E0F19F}" presName="node" presStyleLbl="node1" presStyleIdx="1" presStyleCnt="7">
        <dgm:presLayoutVars>
          <dgm:bulletEnabled val="1"/>
        </dgm:presLayoutVars>
      </dgm:prSet>
      <dgm:spPr/>
    </dgm:pt>
    <dgm:pt modelId="{88E9598C-4099-EF47-AF63-A79FAC2F14A9}" type="pres">
      <dgm:prSet presAssocID="{E1E2ED1B-259A-FC43-AA26-B107FD0F0592}" presName="parTrans" presStyleLbl="sibTrans2D1" presStyleIdx="2" presStyleCnt="7"/>
      <dgm:spPr/>
    </dgm:pt>
    <dgm:pt modelId="{EBDBBA2F-1435-394B-8D15-DA2AA9B4450A}" type="pres">
      <dgm:prSet presAssocID="{E1E2ED1B-259A-FC43-AA26-B107FD0F0592}" presName="connectorText" presStyleLbl="sibTrans2D1" presStyleIdx="2" presStyleCnt="7"/>
      <dgm:spPr/>
    </dgm:pt>
    <dgm:pt modelId="{9D63BBD9-85AC-3A4E-B1E9-61788439F225}" type="pres">
      <dgm:prSet presAssocID="{0BCFDB27-5E8B-6E46-B155-9731912B2422}" presName="node" presStyleLbl="node1" presStyleIdx="2" presStyleCnt="7">
        <dgm:presLayoutVars>
          <dgm:bulletEnabled val="1"/>
        </dgm:presLayoutVars>
      </dgm:prSet>
      <dgm:spPr/>
    </dgm:pt>
    <dgm:pt modelId="{E3CC7570-E1F8-8149-926F-45D259395438}" type="pres">
      <dgm:prSet presAssocID="{55C60473-F563-C141-A490-DAD374E18D4F}" presName="parTrans" presStyleLbl="sibTrans2D1" presStyleIdx="3" presStyleCnt="7"/>
      <dgm:spPr/>
    </dgm:pt>
    <dgm:pt modelId="{24DFF8C7-A34E-664D-A017-51039EB34A48}" type="pres">
      <dgm:prSet presAssocID="{55C60473-F563-C141-A490-DAD374E18D4F}" presName="connectorText" presStyleLbl="sibTrans2D1" presStyleIdx="3" presStyleCnt="7"/>
      <dgm:spPr/>
    </dgm:pt>
    <dgm:pt modelId="{4479D52F-6B85-2848-9A10-25FAD0639A9A}" type="pres">
      <dgm:prSet presAssocID="{44B1C885-1EA2-314D-BFBD-40850D72C229}" presName="node" presStyleLbl="node1" presStyleIdx="3" presStyleCnt="7">
        <dgm:presLayoutVars>
          <dgm:bulletEnabled val="1"/>
        </dgm:presLayoutVars>
      </dgm:prSet>
      <dgm:spPr/>
    </dgm:pt>
    <dgm:pt modelId="{2EAEB2DA-75B9-AA4A-AEB6-D995E2BE5698}" type="pres">
      <dgm:prSet presAssocID="{9FCF2371-0E19-754A-B3DB-5A41DD598D76}" presName="parTrans" presStyleLbl="sibTrans2D1" presStyleIdx="4" presStyleCnt="7"/>
      <dgm:spPr/>
    </dgm:pt>
    <dgm:pt modelId="{BB9349E6-8256-064A-BD64-55B76B146522}" type="pres">
      <dgm:prSet presAssocID="{9FCF2371-0E19-754A-B3DB-5A41DD598D76}" presName="connectorText" presStyleLbl="sibTrans2D1" presStyleIdx="4" presStyleCnt="7"/>
      <dgm:spPr/>
    </dgm:pt>
    <dgm:pt modelId="{49EB5156-F258-5D49-8845-539A6A3D89EA}" type="pres">
      <dgm:prSet presAssocID="{AC5B2206-7EED-A346-91B7-1456AF68A005}" presName="node" presStyleLbl="node1" presStyleIdx="4" presStyleCnt="7">
        <dgm:presLayoutVars>
          <dgm:bulletEnabled val="1"/>
        </dgm:presLayoutVars>
      </dgm:prSet>
      <dgm:spPr/>
    </dgm:pt>
    <dgm:pt modelId="{A3D3DE4E-F9EF-1048-91F8-68361912D2F1}" type="pres">
      <dgm:prSet presAssocID="{787AFD7D-0BDB-2347-8AED-A0A03B10A40A}" presName="parTrans" presStyleLbl="sibTrans2D1" presStyleIdx="5" presStyleCnt="7"/>
      <dgm:spPr/>
    </dgm:pt>
    <dgm:pt modelId="{01635D1A-2E47-524E-8DE1-CEAAACBF55AF}" type="pres">
      <dgm:prSet presAssocID="{787AFD7D-0BDB-2347-8AED-A0A03B10A40A}" presName="connectorText" presStyleLbl="sibTrans2D1" presStyleIdx="5" presStyleCnt="7"/>
      <dgm:spPr/>
    </dgm:pt>
    <dgm:pt modelId="{F85A60FD-00EC-B84B-8644-F1C54649B79C}" type="pres">
      <dgm:prSet presAssocID="{9A161B40-E03E-0141-9697-9F4DC4C2A939}" presName="node" presStyleLbl="node1" presStyleIdx="5" presStyleCnt="7">
        <dgm:presLayoutVars>
          <dgm:bulletEnabled val="1"/>
        </dgm:presLayoutVars>
      </dgm:prSet>
      <dgm:spPr/>
    </dgm:pt>
    <dgm:pt modelId="{EA4A5ACD-0E03-024F-939D-85B1995072E8}" type="pres">
      <dgm:prSet presAssocID="{00C05E18-6DC3-2F46-AD20-167D6E6F5310}" presName="parTrans" presStyleLbl="sibTrans2D1" presStyleIdx="6" presStyleCnt="7"/>
      <dgm:spPr/>
    </dgm:pt>
    <dgm:pt modelId="{1A6D1195-4544-5244-A6C8-FEF9ECCC8441}" type="pres">
      <dgm:prSet presAssocID="{00C05E18-6DC3-2F46-AD20-167D6E6F5310}" presName="connectorText" presStyleLbl="sibTrans2D1" presStyleIdx="6" presStyleCnt="7"/>
      <dgm:spPr/>
    </dgm:pt>
    <dgm:pt modelId="{608D4B42-0839-B34C-905C-905B540905B9}" type="pres">
      <dgm:prSet presAssocID="{AEC903F5-725A-3B4C-9A73-1334B9F7F5B5}" presName="node" presStyleLbl="node1" presStyleIdx="6" presStyleCnt="7">
        <dgm:presLayoutVars>
          <dgm:bulletEnabled val="1"/>
        </dgm:presLayoutVars>
      </dgm:prSet>
      <dgm:spPr/>
    </dgm:pt>
  </dgm:ptLst>
  <dgm:cxnLst>
    <dgm:cxn modelId="{0937840B-9FA4-054B-91EA-A008542498A6}" type="presOf" srcId="{9A161B40-E03E-0141-9697-9F4DC4C2A939}" destId="{F85A60FD-00EC-B84B-8644-F1C54649B79C}" srcOrd="0" destOrd="0" presId="urn:microsoft.com/office/officeart/2005/8/layout/radial5"/>
    <dgm:cxn modelId="{D2099E1C-BD5C-9B49-893D-EA18B2CE337A}" type="presOf" srcId="{BE7FBEFC-3A60-064E-AE11-A0A788E4C29D}" destId="{8CE678A9-CB0C-0B48-BE44-9C27229DD8DA}" srcOrd="0" destOrd="0" presId="urn:microsoft.com/office/officeart/2005/8/layout/radial5"/>
    <dgm:cxn modelId="{31137024-8524-3F47-9767-2593DB3BFE48}" type="presOf" srcId="{98A02C3F-BD3A-E543-8F21-C457C1CBFFFF}" destId="{46EEBC25-CDB0-D843-B5FE-BDA2F772A4B4}" srcOrd="0" destOrd="0" presId="urn:microsoft.com/office/officeart/2005/8/layout/radial5"/>
    <dgm:cxn modelId="{98D12B29-F3AA-6448-86D5-A068C41D93CE}" type="presOf" srcId="{E1E2ED1B-259A-FC43-AA26-B107FD0F0592}" destId="{EBDBBA2F-1435-394B-8D15-DA2AA9B4450A}" srcOrd="1" destOrd="0" presId="urn:microsoft.com/office/officeart/2005/8/layout/radial5"/>
    <dgm:cxn modelId="{CD53692C-CEA4-EB48-827A-AB2A2ECE849E}" srcId="{DD4616B6-D7AD-0444-9C97-04D5474D73D1}" destId="{9A161B40-E03E-0141-9697-9F4DC4C2A939}" srcOrd="5" destOrd="0" parTransId="{787AFD7D-0BDB-2347-8AED-A0A03B10A40A}" sibTransId="{E713BEB1-DDE1-E443-ADD3-C97F5182C9BF}"/>
    <dgm:cxn modelId="{40777839-1DAC-1E41-8CCA-A03B2F13C2FB}" srcId="{DD4616B6-D7AD-0444-9C97-04D5474D73D1}" destId="{44B1C885-1EA2-314D-BFBD-40850D72C229}" srcOrd="3" destOrd="0" parTransId="{55C60473-F563-C141-A490-DAD374E18D4F}" sibTransId="{A1039D11-D459-A643-8804-67415F591AF7}"/>
    <dgm:cxn modelId="{751F543E-F098-EB40-A1CC-E4661DC2B4E4}" srcId="{DD4616B6-D7AD-0444-9C97-04D5474D73D1}" destId="{4D25EC98-7725-6942-AE1B-75327C246BFE}" srcOrd="0" destOrd="0" parTransId="{BE7FBEFC-3A60-064E-AE11-A0A788E4C29D}" sibTransId="{FA38E140-1AFA-9F4B-9B14-A3949909B4DF}"/>
    <dgm:cxn modelId="{AC19B142-7823-EE42-A502-89A207B619C5}" srcId="{DD4616B6-D7AD-0444-9C97-04D5474D73D1}" destId="{AC5B2206-7EED-A346-91B7-1456AF68A005}" srcOrd="4" destOrd="0" parTransId="{9FCF2371-0E19-754A-B3DB-5A41DD598D76}" sibTransId="{DFAB15E0-42CC-9349-86D2-1DE9FF0C03D6}"/>
    <dgm:cxn modelId="{82D71F46-749C-5744-A2DC-BD56E209B0D4}" type="presOf" srcId="{00C05E18-6DC3-2F46-AD20-167D6E6F5310}" destId="{1A6D1195-4544-5244-A6C8-FEF9ECCC8441}" srcOrd="1" destOrd="0" presId="urn:microsoft.com/office/officeart/2005/8/layout/radial5"/>
    <dgm:cxn modelId="{09819D4F-2889-D441-8A06-99517F1FB1CB}" type="presOf" srcId="{AC5B2206-7EED-A346-91B7-1456AF68A005}" destId="{49EB5156-F258-5D49-8845-539A6A3D89EA}" srcOrd="0" destOrd="0" presId="urn:microsoft.com/office/officeart/2005/8/layout/radial5"/>
    <dgm:cxn modelId="{51885050-8453-4C46-ABD1-BE1B073367AF}" type="presOf" srcId="{BE7FBEFC-3A60-064E-AE11-A0A788E4C29D}" destId="{32D2F44D-0A12-3A4B-A547-01DB117C1757}" srcOrd="1" destOrd="0" presId="urn:microsoft.com/office/officeart/2005/8/layout/radial5"/>
    <dgm:cxn modelId="{B96DD452-33AF-2349-B015-001791C9FD1C}" type="presOf" srcId="{AEC903F5-725A-3B4C-9A73-1334B9F7F5B5}" destId="{608D4B42-0839-B34C-905C-905B540905B9}" srcOrd="0" destOrd="0" presId="urn:microsoft.com/office/officeart/2005/8/layout/radial5"/>
    <dgm:cxn modelId="{1A6E4B58-1689-FD4C-9466-E39DB54A5CCB}" type="presOf" srcId="{0BCFDB27-5E8B-6E46-B155-9731912B2422}" destId="{9D63BBD9-85AC-3A4E-B1E9-61788439F225}" srcOrd="0" destOrd="0" presId="urn:microsoft.com/office/officeart/2005/8/layout/radial5"/>
    <dgm:cxn modelId="{2A227C59-CB65-1448-B4CF-5B8193C14E28}" type="presOf" srcId="{9FCF2371-0E19-754A-B3DB-5A41DD598D76}" destId="{2EAEB2DA-75B9-AA4A-AEB6-D995E2BE5698}" srcOrd="0" destOrd="0" presId="urn:microsoft.com/office/officeart/2005/8/layout/radial5"/>
    <dgm:cxn modelId="{712CD75C-6CCF-294B-B6F2-46536A986602}" srcId="{34CD83B9-3C61-BB4D-9608-0065BB78347C}" destId="{DD4616B6-D7AD-0444-9C97-04D5474D73D1}" srcOrd="0" destOrd="0" parTransId="{72C3A4EC-0DA5-2041-A6A0-9423ED7A5697}" sibTransId="{3FAB8877-F78C-8E45-B8A0-85BEA53C3BB3}"/>
    <dgm:cxn modelId="{A7A5365F-455A-F143-9E8E-9BE02189D9C9}" type="presOf" srcId="{DD4616B6-D7AD-0444-9C97-04D5474D73D1}" destId="{33D7B4A8-1D86-E640-BFAE-67371F9F6373}" srcOrd="0" destOrd="0" presId="urn:microsoft.com/office/officeart/2005/8/layout/radial5"/>
    <dgm:cxn modelId="{551C8F6B-0C6F-4F42-BD7C-5514009F4DEC}" type="presOf" srcId="{34CD83B9-3C61-BB4D-9608-0065BB78347C}" destId="{2675E984-C27F-094A-ACE3-F9F44A9C1591}" srcOrd="0" destOrd="0" presId="urn:microsoft.com/office/officeart/2005/8/layout/radial5"/>
    <dgm:cxn modelId="{1BD15780-8513-D04F-A775-FB4216D173EC}" type="presOf" srcId="{00C05E18-6DC3-2F46-AD20-167D6E6F5310}" destId="{EA4A5ACD-0E03-024F-939D-85B1995072E8}" srcOrd="0" destOrd="0" presId="urn:microsoft.com/office/officeart/2005/8/layout/radial5"/>
    <dgm:cxn modelId="{F6227A8B-B9A1-E041-B14F-0AA575216E3E}" type="presOf" srcId="{787AFD7D-0BDB-2347-8AED-A0A03B10A40A}" destId="{01635D1A-2E47-524E-8DE1-CEAAACBF55AF}" srcOrd="1" destOrd="0" presId="urn:microsoft.com/office/officeart/2005/8/layout/radial5"/>
    <dgm:cxn modelId="{82E025AB-D728-654B-A4DE-7CD03B282390}" type="presOf" srcId="{55C60473-F563-C141-A490-DAD374E18D4F}" destId="{24DFF8C7-A34E-664D-A017-51039EB34A48}" srcOrd="1" destOrd="0" presId="urn:microsoft.com/office/officeart/2005/8/layout/radial5"/>
    <dgm:cxn modelId="{2A9EDAB2-AE14-8A44-BEC1-74B6B82E0B25}" srcId="{DD4616B6-D7AD-0444-9C97-04D5474D73D1}" destId="{0BCFDB27-5E8B-6E46-B155-9731912B2422}" srcOrd="2" destOrd="0" parTransId="{E1E2ED1B-259A-FC43-AA26-B107FD0F0592}" sibTransId="{B42EB489-9A55-6D45-BC78-4D50C91B95F5}"/>
    <dgm:cxn modelId="{4960E9B3-358C-D34A-981F-82F9735F4C14}" type="presOf" srcId="{9FCF2371-0E19-754A-B3DB-5A41DD598D76}" destId="{BB9349E6-8256-064A-BD64-55B76B146522}" srcOrd="1" destOrd="0" presId="urn:microsoft.com/office/officeart/2005/8/layout/radial5"/>
    <dgm:cxn modelId="{B70064BE-1611-D648-B4D3-1EE9FD3674F0}" type="presOf" srcId="{98A02C3F-BD3A-E543-8F21-C457C1CBFFFF}" destId="{EF0A598A-620A-2B48-B7FE-3D65A952C037}" srcOrd="1" destOrd="0" presId="urn:microsoft.com/office/officeart/2005/8/layout/radial5"/>
    <dgm:cxn modelId="{B3ED77BE-0ECA-AF49-970E-0041D158CD3A}" srcId="{DD4616B6-D7AD-0444-9C97-04D5474D73D1}" destId="{E3DFAF7C-8EC5-2D48-B095-9D5B84E0F19F}" srcOrd="1" destOrd="0" parTransId="{98A02C3F-BD3A-E543-8F21-C457C1CBFFFF}" sibTransId="{0B31204F-B30D-1644-8485-8C5942CAB0BB}"/>
    <dgm:cxn modelId="{3F2232C3-0E49-D44F-8D45-8424F1A8E7DC}" type="presOf" srcId="{787AFD7D-0BDB-2347-8AED-A0A03B10A40A}" destId="{A3D3DE4E-F9EF-1048-91F8-68361912D2F1}" srcOrd="0" destOrd="0" presId="urn:microsoft.com/office/officeart/2005/8/layout/radial5"/>
    <dgm:cxn modelId="{F04ACBC3-2639-0F42-B647-80D7DD22A540}" type="presOf" srcId="{44B1C885-1EA2-314D-BFBD-40850D72C229}" destId="{4479D52F-6B85-2848-9A10-25FAD0639A9A}" srcOrd="0" destOrd="0" presId="urn:microsoft.com/office/officeart/2005/8/layout/radial5"/>
    <dgm:cxn modelId="{36ED47D2-A88C-3343-8896-62FFB3823734}" srcId="{DD4616B6-D7AD-0444-9C97-04D5474D73D1}" destId="{AEC903F5-725A-3B4C-9A73-1334B9F7F5B5}" srcOrd="6" destOrd="0" parTransId="{00C05E18-6DC3-2F46-AD20-167D6E6F5310}" sibTransId="{3B5CE68B-356F-9248-AECE-A57C4CC06938}"/>
    <dgm:cxn modelId="{48288ED6-43B7-114C-8C71-47927C4A3EBD}" type="presOf" srcId="{4D25EC98-7725-6942-AE1B-75327C246BFE}" destId="{F467BC98-B194-E749-A3C0-73B1C90591EF}" srcOrd="0" destOrd="0" presId="urn:microsoft.com/office/officeart/2005/8/layout/radial5"/>
    <dgm:cxn modelId="{5C8E3ED7-4FF9-1D41-9320-BE5B285C6EA7}" type="presOf" srcId="{E1E2ED1B-259A-FC43-AA26-B107FD0F0592}" destId="{88E9598C-4099-EF47-AF63-A79FAC2F14A9}" srcOrd="0" destOrd="0" presId="urn:microsoft.com/office/officeart/2005/8/layout/radial5"/>
    <dgm:cxn modelId="{829BDDF3-3755-6A45-AB71-A3B878B7F8A3}" type="presOf" srcId="{55C60473-F563-C141-A490-DAD374E18D4F}" destId="{E3CC7570-E1F8-8149-926F-45D259395438}" srcOrd="0" destOrd="0" presId="urn:microsoft.com/office/officeart/2005/8/layout/radial5"/>
    <dgm:cxn modelId="{75919EFA-076D-0042-A8A7-A10BD120EBE5}" type="presOf" srcId="{E3DFAF7C-8EC5-2D48-B095-9D5B84E0F19F}" destId="{3931EA20-C59B-F144-9B8F-05357FD9ECCC}" srcOrd="0" destOrd="0" presId="urn:microsoft.com/office/officeart/2005/8/layout/radial5"/>
    <dgm:cxn modelId="{C6608773-7712-B44A-B4ED-E41574AE45DC}" type="presParOf" srcId="{2675E984-C27F-094A-ACE3-F9F44A9C1591}" destId="{33D7B4A8-1D86-E640-BFAE-67371F9F6373}" srcOrd="0" destOrd="0" presId="urn:microsoft.com/office/officeart/2005/8/layout/radial5"/>
    <dgm:cxn modelId="{31B964B1-FBAD-D749-AC6A-C26C2BB6EE59}" type="presParOf" srcId="{2675E984-C27F-094A-ACE3-F9F44A9C1591}" destId="{8CE678A9-CB0C-0B48-BE44-9C27229DD8DA}" srcOrd="1" destOrd="0" presId="urn:microsoft.com/office/officeart/2005/8/layout/radial5"/>
    <dgm:cxn modelId="{1F5777AB-3D26-DF45-8154-67FFB8771C45}" type="presParOf" srcId="{8CE678A9-CB0C-0B48-BE44-9C27229DD8DA}" destId="{32D2F44D-0A12-3A4B-A547-01DB117C1757}" srcOrd="0" destOrd="0" presId="urn:microsoft.com/office/officeart/2005/8/layout/radial5"/>
    <dgm:cxn modelId="{0987134D-4FA4-2B46-AD8F-9C3B34DF540C}" type="presParOf" srcId="{2675E984-C27F-094A-ACE3-F9F44A9C1591}" destId="{F467BC98-B194-E749-A3C0-73B1C90591EF}" srcOrd="2" destOrd="0" presId="urn:microsoft.com/office/officeart/2005/8/layout/radial5"/>
    <dgm:cxn modelId="{06EA178C-7E4E-C149-9802-11765C567B3E}" type="presParOf" srcId="{2675E984-C27F-094A-ACE3-F9F44A9C1591}" destId="{46EEBC25-CDB0-D843-B5FE-BDA2F772A4B4}" srcOrd="3" destOrd="0" presId="urn:microsoft.com/office/officeart/2005/8/layout/radial5"/>
    <dgm:cxn modelId="{67C8D0B2-44E8-C144-8355-00B3805865D6}" type="presParOf" srcId="{46EEBC25-CDB0-D843-B5FE-BDA2F772A4B4}" destId="{EF0A598A-620A-2B48-B7FE-3D65A952C037}" srcOrd="0" destOrd="0" presId="urn:microsoft.com/office/officeart/2005/8/layout/radial5"/>
    <dgm:cxn modelId="{5CBAAEC4-4A22-C745-B585-ED3CFBE6BDC3}" type="presParOf" srcId="{2675E984-C27F-094A-ACE3-F9F44A9C1591}" destId="{3931EA20-C59B-F144-9B8F-05357FD9ECCC}" srcOrd="4" destOrd="0" presId="urn:microsoft.com/office/officeart/2005/8/layout/radial5"/>
    <dgm:cxn modelId="{7D4706E7-1D82-E947-9823-99CCEF35E280}" type="presParOf" srcId="{2675E984-C27F-094A-ACE3-F9F44A9C1591}" destId="{88E9598C-4099-EF47-AF63-A79FAC2F14A9}" srcOrd="5" destOrd="0" presId="urn:microsoft.com/office/officeart/2005/8/layout/radial5"/>
    <dgm:cxn modelId="{6CB20F42-1B80-A745-AA41-B943DD044C23}" type="presParOf" srcId="{88E9598C-4099-EF47-AF63-A79FAC2F14A9}" destId="{EBDBBA2F-1435-394B-8D15-DA2AA9B4450A}" srcOrd="0" destOrd="0" presId="urn:microsoft.com/office/officeart/2005/8/layout/radial5"/>
    <dgm:cxn modelId="{1CFDA18A-6331-864E-83AA-01269622A2D0}" type="presParOf" srcId="{2675E984-C27F-094A-ACE3-F9F44A9C1591}" destId="{9D63BBD9-85AC-3A4E-B1E9-61788439F225}" srcOrd="6" destOrd="0" presId="urn:microsoft.com/office/officeart/2005/8/layout/radial5"/>
    <dgm:cxn modelId="{C81F0337-A85B-5048-A14B-F272880FDABD}" type="presParOf" srcId="{2675E984-C27F-094A-ACE3-F9F44A9C1591}" destId="{E3CC7570-E1F8-8149-926F-45D259395438}" srcOrd="7" destOrd="0" presId="urn:microsoft.com/office/officeart/2005/8/layout/radial5"/>
    <dgm:cxn modelId="{29F95BD4-DF7F-DF46-BFBF-F1253AA427E2}" type="presParOf" srcId="{E3CC7570-E1F8-8149-926F-45D259395438}" destId="{24DFF8C7-A34E-664D-A017-51039EB34A48}" srcOrd="0" destOrd="0" presId="urn:microsoft.com/office/officeart/2005/8/layout/radial5"/>
    <dgm:cxn modelId="{EC43A91F-668D-EA46-8DC1-83F0446B4BD5}" type="presParOf" srcId="{2675E984-C27F-094A-ACE3-F9F44A9C1591}" destId="{4479D52F-6B85-2848-9A10-25FAD0639A9A}" srcOrd="8" destOrd="0" presId="urn:microsoft.com/office/officeart/2005/8/layout/radial5"/>
    <dgm:cxn modelId="{1A4EA29D-C09D-E642-9D2C-A7AC31FD6559}" type="presParOf" srcId="{2675E984-C27F-094A-ACE3-F9F44A9C1591}" destId="{2EAEB2DA-75B9-AA4A-AEB6-D995E2BE5698}" srcOrd="9" destOrd="0" presId="urn:microsoft.com/office/officeart/2005/8/layout/radial5"/>
    <dgm:cxn modelId="{AFD09850-09DD-984D-AD0B-20F71C348266}" type="presParOf" srcId="{2EAEB2DA-75B9-AA4A-AEB6-D995E2BE5698}" destId="{BB9349E6-8256-064A-BD64-55B76B146522}" srcOrd="0" destOrd="0" presId="urn:microsoft.com/office/officeart/2005/8/layout/radial5"/>
    <dgm:cxn modelId="{BE124A8D-4A47-7E4B-9E9D-DFB825FE9DCB}" type="presParOf" srcId="{2675E984-C27F-094A-ACE3-F9F44A9C1591}" destId="{49EB5156-F258-5D49-8845-539A6A3D89EA}" srcOrd="10" destOrd="0" presId="urn:microsoft.com/office/officeart/2005/8/layout/radial5"/>
    <dgm:cxn modelId="{F3584F4D-2D40-8140-BC5F-FE8239FCCD8C}" type="presParOf" srcId="{2675E984-C27F-094A-ACE3-F9F44A9C1591}" destId="{A3D3DE4E-F9EF-1048-91F8-68361912D2F1}" srcOrd="11" destOrd="0" presId="urn:microsoft.com/office/officeart/2005/8/layout/radial5"/>
    <dgm:cxn modelId="{E06ECFED-BE82-7844-86B5-8852E2572048}" type="presParOf" srcId="{A3D3DE4E-F9EF-1048-91F8-68361912D2F1}" destId="{01635D1A-2E47-524E-8DE1-CEAAACBF55AF}" srcOrd="0" destOrd="0" presId="urn:microsoft.com/office/officeart/2005/8/layout/radial5"/>
    <dgm:cxn modelId="{E461BDB7-F853-1E4B-84D0-83DE9025E7E0}" type="presParOf" srcId="{2675E984-C27F-094A-ACE3-F9F44A9C1591}" destId="{F85A60FD-00EC-B84B-8644-F1C54649B79C}" srcOrd="12" destOrd="0" presId="urn:microsoft.com/office/officeart/2005/8/layout/radial5"/>
    <dgm:cxn modelId="{6179A26D-9CB8-A140-8BB2-E901012E94B9}" type="presParOf" srcId="{2675E984-C27F-094A-ACE3-F9F44A9C1591}" destId="{EA4A5ACD-0E03-024F-939D-85B1995072E8}" srcOrd="13" destOrd="0" presId="urn:microsoft.com/office/officeart/2005/8/layout/radial5"/>
    <dgm:cxn modelId="{B8B96A48-61A0-A64A-984B-AF36BD9F16FF}" type="presParOf" srcId="{EA4A5ACD-0E03-024F-939D-85B1995072E8}" destId="{1A6D1195-4544-5244-A6C8-FEF9ECCC8441}" srcOrd="0" destOrd="0" presId="urn:microsoft.com/office/officeart/2005/8/layout/radial5"/>
    <dgm:cxn modelId="{710689AD-1D19-5D48-A943-B67200E425B3}" type="presParOf" srcId="{2675E984-C27F-094A-ACE3-F9F44A9C1591}" destId="{608D4B42-0839-B34C-905C-905B540905B9}" srcOrd="1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D7B4A8-1D86-E640-BFAE-67371F9F6373}">
      <dsp:nvSpPr>
        <dsp:cNvPr id="0" name=""/>
        <dsp:cNvSpPr/>
      </dsp:nvSpPr>
      <dsp:spPr>
        <a:xfrm>
          <a:off x="2490961" y="1585899"/>
          <a:ext cx="841933" cy="841933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i="0" kern="1200" dirty="0">
              <a:latin typeface="Helvetica Light" panose="020B0403020202020204" pitchFamily="34" charset="0"/>
            </a:rPr>
            <a:t>Self-Motion</a:t>
          </a:r>
        </a:p>
      </dsp:txBody>
      <dsp:txXfrm>
        <a:off x="2614259" y="1709197"/>
        <a:ext cx="595337" cy="595337"/>
      </dsp:txXfrm>
    </dsp:sp>
    <dsp:sp modelId="{8CE678A9-CB0C-0B48-BE44-9C27229DD8DA}">
      <dsp:nvSpPr>
        <dsp:cNvPr id="0" name=""/>
        <dsp:cNvSpPr/>
      </dsp:nvSpPr>
      <dsp:spPr>
        <a:xfrm rot="16200000">
          <a:off x="2771056" y="1187883"/>
          <a:ext cx="281743" cy="280386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900" kern="1200"/>
        </a:p>
      </dsp:txBody>
      <dsp:txXfrm>
        <a:off x="2813114" y="1286018"/>
        <a:ext cx="197627" cy="168232"/>
      </dsp:txXfrm>
    </dsp:sp>
    <dsp:sp modelId="{F467BC98-B194-E749-A3C0-73B1C90591EF}">
      <dsp:nvSpPr>
        <dsp:cNvPr id="0" name=""/>
        <dsp:cNvSpPr/>
      </dsp:nvSpPr>
      <dsp:spPr>
        <a:xfrm>
          <a:off x="2385719" y="1890"/>
          <a:ext cx="1052417" cy="105241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>
              <a:latin typeface="Helvetica" pitchFamily="2" charset="0"/>
            </a:rPr>
            <a:t>Computer</a:t>
          </a:r>
          <a:br>
            <a:rPr lang="en-GB" sz="900" kern="1200" dirty="0">
              <a:latin typeface="Helvetica" pitchFamily="2" charset="0"/>
            </a:rPr>
          </a:br>
          <a:r>
            <a:rPr lang="en-GB" sz="900" kern="1200" dirty="0">
              <a:latin typeface="Helvetica" pitchFamily="2" charset="0"/>
            </a:rPr>
            <a:t>Science</a:t>
          </a:r>
        </a:p>
      </dsp:txBody>
      <dsp:txXfrm>
        <a:off x="2539842" y="156013"/>
        <a:ext cx="744171" cy="744171"/>
      </dsp:txXfrm>
    </dsp:sp>
    <dsp:sp modelId="{46EEBC25-CDB0-D843-B5FE-BDA2F772A4B4}">
      <dsp:nvSpPr>
        <dsp:cNvPr id="0" name=""/>
        <dsp:cNvSpPr/>
      </dsp:nvSpPr>
      <dsp:spPr>
        <a:xfrm rot="19271676">
          <a:off x="3299696" y="1442169"/>
          <a:ext cx="280212" cy="280386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900" kern="1200"/>
        </a:p>
      </dsp:txBody>
      <dsp:txXfrm>
        <a:off x="3308973" y="1524586"/>
        <a:ext cx="196148" cy="168232"/>
      </dsp:txXfrm>
    </dsp:sp>
    <dsp:sp modelId="{3931EA20-C59B-F144-9B8F-05357FD9ECCC}">
      <dsp:nvSpPr>
        <dsp:cNvPr id="0" name=""/>
        <dsp:cNvSpPr/>
      </dsp:nvSpPr>
      <dsp:spPr>
        <a:xfrm>
          <a:off x="3535840" y="555758"/>
          <a:ext cx="1052417" cy="105241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>
              <a:latin typeface="Helvetica" pitchFamily="2" charset="0"/>
            </a:rPr>
            <a:t>Neuroscience</a:t>
          </a:r>
        </a:p>
      </dsp:txBody>
      <dsp:txXfrm>
        <a:off x="3689963" y="709881"/>
        <a:ext cx="744171" cy="744171"/>
      </dsp:txXfrm>
    </dsp:sp>
    <dsp:sp modelId="{88E9598C-4099-EF47-AF63-A79FAC2F14A9}">
      <dsp:nvSpPr>
        <dsp:cNvPr id="0" name=""/>
        <dsp:cNvSpPr/>
      </dsp:nvSpPr>
      <dsp:spPr>
        <a:xfrm rot="753846">
          <a:off x="3431631" y="2013338"/>
          <a:ext cx="276759" cy="280386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900" kern="1200"/>
        </a:p>
      </dsp:txBody>
      <dsp:txXfrm>
        <a:off x="3432625" y="2060384"/>
        <a:ext cx="193731" cy="168232"/>
      </dsp:txXfrm>
    </dsp:sp>
    <dsp:sp modelId="{9D63BBD9-85AC-3A4E-B1E9-61788439F225}">
      <dsp:nvSpPr>
        <dsp:cNvPr id="0" name=""/>
        <dsp:cNvSpPr/>
      </dsp:nvSpPr>
      <dsp:spPr>
        <a:xfrm>
          <a:off x="3819896" y="1800290"/>
          <a:ext cx="1052417" cy="105241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>
              <a:latin typeface="Helvetica" pitchFamily="2" charset="0"/>
            </a:rPr>
            <a:t>Physics</a:t>
          </a:r>
        </a:p>
      </dsp:txBody>
      <dsp:txXfrm>
        <a:off x="3974019" y="1954413"/>
        <a:ext cx="744171" cy="744171"/>
      </dsp:txXfrm>
    </dsp:sp>
    <dsp:sp modelId="{E3CC7570-E1F8-8149-926F-45D259395438}">
      <dsp:nvSpPr>
        <dsp:cNvPr id="0" name=""/>
        <dsp:cNvSpPr/>
      </dsp:nvSpPr>
      <dsp:spPr>
        <a:xfrm rot="3849290">
          <a:off x="3067753" y="2471171"/>
          <a:ext cx="273979" cy="280386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900" kern="1200"/>
        </a:p>
      </dsp:txBody>
      <dsp:txXfrm>
        <a:off x="3090934" y="2490262"/>
        <a:ext cx="191785" cy="168232"/>
      </dsp:txXfrm>
    </dsp:sp>
    <dsp:sp modelId="{4479D52F-6B85-2848-9A10-25FAD0639A9A}">
      <dsp:nvSpPr>
        <dsp:cNvPr id="0" name=""/>
        <dsp:cNvSpPr/>
      </dsp:nvSpPr>
      <dsp:spPr>
        <a:xfrm>
          <a:off x="3023988" y="2798327"/>
          <a:ext cx="1052417" cy="105241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>
              <a:latin typeface="Helvetica" pitchFamily="2" charset="0"/>
            </a:rPr>
            <a:t>Mathematics</a:t>
          </a:r>
        </a:p>
      </dsp:txBody>
      <dsp:txXfrm>
        <a:off x="3178111" y="2952450"/>
        <a:ext cx="744171" cy="744171"/>
      </dsp:txXfrm>
    </dsp:sp>
    <dsp:sp modelId="{2EAEB2DA-75B9-AA4A-AEB6-D995E2BE5698}">
      <dsp:nvSpPr>
        <dsp:cNvPr id="0" name=""/>
        <dsp:cNvSpPr/>
      </dsp:nvSpPr>
      <dsp:spPr>
        <a:xfrm rot="6950710">
          <a:off x="2482124" y="2471171"/>
          <a:ext cx="273979" cy="280386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900" kern="1200"/>
        </a:p>
      </dsp:txBody>
      <dsp:txXfrm rot="10800000">
        <a:off x="2541137" y="2490262"/>
        <a:ext cx="191785" cy="168232"/>
      </dsp:txXfrm>
    </dsp:sp>
    <dsp:sp modelId="{49EB5156-F258-5D49-8845-539A6A3D89EA}">
      <dsp:nvSpPr>
        <dsp:cNvPr id="0" name=""/>
        <dsp:cNvSpPr/>
      </dsp:nvSpPr>
      <dsp:spPr>
        <a:xfrm>
          <a:off x="1747451" y="2798327"/>
          <a:ext cx="1052417" cy="105241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>
              <a:latin typeface="Helvetica" pitchFamily="2" charset="0"/>
            </a:rPr>
            <a:t>Psychology</a:t>
          </a:r>
        </a:p>
      </dsp:txBody>
      <dsp:txXfrm>
        <a:off x="1901574" y="2952450"/>
        <a:ext cx="744171" cy="744171"/>
      </dsp:txXfrm>
    </dsp:sp>
    <dsp:sp modelId="{A3D3DE4E-F9EF-1048-91F8-68361912D2F1}">
      <dsp:nvSpPr>
        <dsp:cNvPr id="0" name=""/>
        <dsp:cNvSpPr/>
      </dsp:nvSpPr>
      <dsp:spPr>
        <a:xfrm rot="10046154">
          <a:off x="2115466" y="2013338"/>
          <a:ext cx="276759" cy="280386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900" kern="1200"/>
        </a:p>
      </dsp:txBody>
      <dsp:txXfrm rot="10800000">
        <a:off x="2197500" y="2060384"/>
        <a:ext cx="193731" cy="168232"/>
      </dsp:txXfrm>
    </dsp:sp>
    <dsp:sp modelId="{F85A60FD-00EC-B84B-8644-F1C54649B79C}">
      <dsp:nvSpPr>
        <dsp:cNvPr id="0" name=""/>
        <dsp:cNvSpPr/>
      </dsp:nvSpPr>
      <dsp:spPr>
        <a:xfrm>
          <a:off x="951543" y="1800290"/>
          <a:ext cx="1052417" cy="105241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>
              <a:latin typeface="Helvetica" pitchFamily="2" charset="0"/>
            </a:rPr>
            <a:t>Medicine</a:t>
          </a:r>
        </a:p>
      </dsp:txBody>
      <dsp:txXfrm>
        <a:off x="1105666" y="1954413"/>
        <a:ext cx="744171" cy="744171"/>
      </dsp:txXfrm>
    </dsp:sp>
    <dsp:sp modelId="{EA4A5ACD-0E03-024F-939D-85B1995072E8}">
      <dsp:nvSpPr>
        <dsp:cNvPr id="0" name=""/>
        <dsp:cNvSpPr/>
      </dsp:nvSpPr>
      <dsp:spPr>
        <a:xfrm rot="13128324">
          <a:off x="2243948" y="1442169"/>
          <a:ext cx="280212" cy="280386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900" kern="1200"/>
        </a:p>
      </dsp:txBody>
      <dsp:txXfrm rot="10800000">
        <a:off x="2318735" y="1524586"/>
        <a:ext cx="196148" cy="168232"/>
      </dsp:txXfrm>
    </dsp:sp>
    <dsp:sp modelId="{608D4B42-0839-B34C-905C-905B540905B9}">
      <dsp:nvSpPr>
        <dsp:cNvPr id="0" name=""/>
        <dsp:cNvSpPr/>
      </dsp:nvSpPr>
      <dsp:spPr>
        <a:xfrm>
          <a:off x="1235599" y="555758"/>
          <a:ext cx="1052417" cy="105241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>
              <a:latin typeface="Helvetica" pitchFamily="2" charset="0"/>
            </a:rPr>
            <a:t>Electrical Engineering</a:t>
          </a:r>
        </a:p>
      </dsp:txBody>
      <dsp:txXfrm>
        <a:off x="1389722" y="709881"/>
        <a:ext cx="744171" cy="7441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BB2F38-1ED5-4244-B688-1F27C5C01D9D}" type="datetimeFigureOut">
              <a:rPr lang="en-US" smtClean="0"/>
              <a:t>6/9/25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65EBBE-B1F3-854A-A13B-B4DE1AE42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885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BCA29B-ED48-92AE-CBE0-29FD12851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>
            <a:extLst>
              <a:ext uri="{FF2B5EF4-FFF2-40B4-BE49-F238E27FC236}">
                <a16:creationId xmlns:a16="http://schemas.microsoft.com/office/drawing/2014/main" id="{8380DDA6-9E30-610B-D6D0-32C67DFC16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0" name="Shape 150">
            <a:extLst>
              <a:ext uri="{FF2B5EF4-FFF2-40B4-BE49-F238E27FC236}">
                <a16:creationId xmlns:a16="http://schemas.microsoft.com/office/drawing/2014/main" id="{74BE7B18-8901-8673-2A32-5E197D51BC8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Future work sensory processing </a:t>
            </a:r>
          </a:p>
          <a:p>
            <a:r>
              <a:t>Nervous system guide interaction, guide behaviour</a:t>
            </a:r>
          </a:p>
          <a:p>
            <a:r>
              <a:t>Falls</a:t>
            </a:r>
          </a:p>
        </p:txBody>
      </p:sp>
    </p:spTree>
    <p:extLst>
      <p:ext uri="{BB962C8B-B14F-4D97-AF65-F5344CB8AC3E}">
        <p14:creationId xmlns:p14="http://schemas.microsoft.com/office/powerpoint/2010/main" val="3320141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F05BB-57EA-B5FE-721F-EA0A7F51E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>
            <a:extLst>
              <a:ext uri="{FF2B5EF4-FFF2-40B4-BE49-F238E27FC236}">
                <a16:creationId xmlns:a16="http://schemas.microsoft.com/office/drawing/2014/main" id="{585E9556-7988-2FD0-8B52-B2CAACB036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0" name="Shape 150">
            <a:extLst>
              <a:ext uri="{FF2B5EF4-FFF2-40B4-BE49-F238E27FC236}">
                <a16:creationId xmlns:a16="http://schemas.microsoft.com/office/drawing/2014/main" id="{E88DA927-1B86-F5CE-A569-FC24151D2BF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Future work sensory processing </a:t>
            </a:r>
          </a:p>
          <a:p>
            <a:r>
              <a:t>Nervous system guide interaction, guide behaviour</a:t>
            </a:r>
          </a:p>
          <a:p>
            <a:r>
              <a:t>Falls</a:t>
            </a:r>
          </a:p>
        </p:txBody>
      </p:sp>
    </p:spTree>
    <p:extLst>
      <p:ext uri="{BB962C8B-B14F-4D97-AF65-F5344CB8AC3E}">
        <p14:creationId xmlns:p14="http://schemas.microsoft.com/office/powerpoint/2010/main" val="2662998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A94A2-6875-63DC-967C-45C572638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>
            <a:extLst>
              <a:ext uri="{FF2B5EF4-FFF2-40B4-BE49-F238E27FC236}">
                <a16:creationId xmlns:a16="http://schemas.microsoft.com/office/drawing/2014/main" id="{0D190771-05E5-2C4D-DE95-C1BD4169C4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0" name="Shape 150">
            <a:extLst>
              <a:ext uri="{FF2B5EF4-FFF2-40B4-BE49-F238E27FC236}">
                <a16:creationId xmlns:a16="http://schemas.microsoft.com/office/drawing/2014/main" id="{EF429807-9358-331F-751E-5E35669B145F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Future work sensory processing </a:t>
            </a:r>
          </a:p>
          <a:p>
            <a:r>
              <a:t>Nervous system guide interaction, guide behaviour</a:t>
            </a:r>
          </a:p>
          <a:p>
            <a:r>
              <a:t>Falls</a:t>
            </a:r>
          </a:p>
        </p:txBody>
      </p:sp>
    </p:spTree>
    <p:extLst>
      <p:ext uri="{BB962C8B-B14F-4D97-AF65-F5344CB8AC3E}">
        <p14:creationId xmlns:p14="http://schemas.microsoft.com/office/powerpoint/2010/main" val="3873693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0" name="Shape 15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Future work sensory processing </a:t>
            </a:r>
          </a:p>
          <a:p>
            <a:r>
              <a:t>Nervous system guide interaction, guide behaviour</a:t>
            </a:r>
          </a:p>
          <a:p>
            <a:r>
              <a:t>Falls</a:t>
            </a:r>
          </a:p>
        </p:txBody>
      </p:sp>
    </p:spTree>
    <p:extLst>
      <p:ext uri="{BB962C8B-B14F-4D97-AF65-F5344CB8AC3E}">
        <p14:creationId xmlns:p14="http://schemas.microsoft.com/office/powerpoint/2010/main" val="997750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Concept of combination</a:t>
            </a: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818DD-3FFA-4D58-8F5B-FE1999B298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686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Concept of combination</a:t>
            </a:r>
          </a:p>
          <a:p>
            <a:r>
              <a:rPr lang="en-US" dirty="0" err="1"/>
              <a:t>Colour</a:t>
            </a:r>
            <a:r>
              <a:rPr lang="en-US" dirty="0"/>
              <a:t> arrow</a:t>
            </a:r>
          </a:p>
          <a:p>
            <a:pPr eaLnBrk="1" hangingPunct="1"/>
            <a:r>
              <a:rPr lang="en-US" dirty="0"/>
              <a:t>By introducing a conflict we can see if there is a breakdown of the combination of sense</a:t>
            </a:r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We can calculate the weights given to each cue</a:t>
            </a:r>
          </a:p>
          <a:p>
            <a:endParaRPr lang="en-US" dirty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818DD-3FFA-4D58-8F5B-FE1999B298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83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E4D74-91B7-4ED2-90D8-039BB9F399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803936"/>
            <a:ext cx="6858000" cy="1006475"/>
          </a:xfrm>
        </p:spPr>
        <p:txBody>
          <a:bodyPr anchor="b">
            <a:normAutofit/>
          </a:bodyPr>
          <a:lstStyle>
            <a:lvl1pPr algn="ctr">
              <a:defRPr sz="3000">
                <a:solidFill>
                  <a:srgbClr val="76707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B6E74B-2567-4547-8F9A-A51256A569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362994"/>
            <a:ext cx="6858000" cy="894806"/>
          </a:xfrm>
        </p:spPr>
        <p:txBody>
          <a:bodyPr/>
          <a:lstStyle>
            <a:lvl1pPr marL="0" indent="0" algn="ctr">
              <a:buNone/>
              <a:defRPr sz="1800">
                <a:solidFill>
                  <a:srgbClr val="767070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05BE87-13EA-43FB-8A89-71EBBCD86C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43000" y="6356351"/>
            <a:ext cx="1543050" cy="365125"/>
          </a:xfrm>
        </p:spPr>
        <p:txBody>
          <a:bodyPr/>
          <a:lstStyle/>
          <a:p>
            <a:fld id="{DCE4F837-AC21-4369-8DB6-326C4D38F5E1}" type="datetimeFigureOut">
              <a:rPr lang="en-GB" smtClean="0"/>
              <a:t>09/06/2025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3BAF46-0918-40C7-9097-9D6FD43DA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2314575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F6EA0-5C19-4B8A-B0A9-8562E08C7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1543050" cy="365125"/>
          </a:xfrm>
        </p:spPr>
        <p:txBody>
          <a:bodyPr/>
          <a:lstStyle/>
          <a:p>
            <a:fld id="{D3FD29A9-DB8E-47E7-969D-D7DD598500D4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48D926-F8CF-497F-8214-367F8A5721C3}"/>
              </a:ext>
            </a:extLst>
          </p:cNvPr>
          <p:cNvSpPr/>
          <p:nvPr userDrawn="1"/>
        </p:nvSpPr>
        <p:spPr>
          <a:xfrm>
            <a:off x="6669180" y="1"/>
            <a:ext cx="2474821" cy="1881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184104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43DFC-7B91-4465-8B34-3544714B0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FD34A0-1F0A-407B-B02A-CC6BC8C712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272816-0B19-45A9-968A-B08B04EC2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4F837-AC21-4369-8DB6-326C4D38F5E1}" type="datetimeFigureOut">
              <a:rPr lang="en-GB" smtClean="0"/>
              <a:t>09/06/2025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10954B-8789-4B65-AB05-496B14963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F73E92-0297-48EF-A0B9-F6260F340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D29A9-DB8E-47E7-969D-D7DD598500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231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65F3CE-9947-4B3C-A5EB-5E79CD6CB2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090057"/>
            <a:ext cx="1971675" cy="408690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F7FE23-C9D2-4A3A-B064-DCBE5A04AF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28698" y="365125"/>
            <a:ext cx="5400677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735C3-7926-4C39-BDE3-8548A81FA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4F837-AC21-4369-8DB6-326C4D38F5E1}" type="datetimeFigureOut">
              <a:rPr lang="en-GB" smtClean="0"/>
              <a:t>09/06/2025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26F4E-3A28-411D-AB77-6686D4C24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44118-64AC-4EAF-AAFD-6FE71F16D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D29A9-DB8E-47E7-969D-D7DD598500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2470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itle Text"/>
          <p:cNvSpPr txBox="1">
            <a:spLocks noGrp="1"/>
          </p:cNvSpPr>
          <p:nvPr>
            <p:ph type="title"/>
          </p:nvPr>
        </p:nvSpPr>
        <p:spPr>
          <a:xfrm>
            <a:off x="468313" y="547690"/>
            <a:ext cx="8496301" cy="1081088"/>
          </a:xfrm>
          <a:prstGeom prst="rect">
            <a:avLst/>
          </a:prstGeom>
        </p:spPr>
        <p:txBody>
          <a:bodyPr/>
          <a:lstStyle>
            <a:lvl1pPr>
              <a:defRPr sz="2700"/>
            </a:lvl1pPr>
          </a:lstStyle>
          <a:p>
            <a:r>
              <a:t>Title Text</a:t>
            </a:r>
          </a:p>
        </p:txBody>
      </p:sp>
      <p:sp>
        <p:nvSpPr>
          <p:cNvPr id="10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68313" y="1700215"/>
            <a:ext cx="4038601" cy="410527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82686" y="6586220"/>
            <a:ext cx="155576" cy="1651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551833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1_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547690"/>
            <a:ext cx="8496300" cy="1081087"/>
          </a:xfrm>
        </p:spPr>
        <p:txBody>
          <a:bodyPr/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8313" y="1700215"/>
            <a:ext cx="4038600" cy="41052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59313" y="1700215"/>
            <a:ext cx="4038600" cy="19764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59313" y="3829050"/>
            <a:ext cx="4038600" cy="1976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04397" y="6476999"/>
            <a:ext cx="733864" cy="27432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013AA-615C-4E61-8035-811E7FE68EA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640597" y="6476999"/>
            <a:ext cx="5507719" cy="27432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037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B5E29-F17A-4313-B449-823A0879D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592" y="365126"/>
            <a:ext cx="5466358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DF2DA4-BDAA-478F-B394-CAC85BDDF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1592" y="1825625"/>
            <a:ext cx="7523758" cy="4351338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41DAC8-6C46-47D3-8120-324EC7FBAC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1591" y="6356351"/>
            <a:ext cx="1694459" cy="365125"/>
          </a:xfrm>
        </p:spPr>
        <p:txBody>
          <a:bodyPr/>
          <a:lstStyle/>
          <a:p>
            <a:fld id="{DCE4F837-AC21-4369-8DB6-326C4D38F5E1}" type="datetimeFigureOut">
              <a:rPr lang="en-GB" smtClean="0"/>
              <a:t>09/06/2025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633409-CF96-400B-8D0F-D2B83BCA0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0CB5E-C6E9-42E9-800C-24EC2C0BA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D29A9-DB8E-47E7-969D-D7DD598500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3336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7D834-2655-4D23-9345-C725C75A7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699" y="1709739"/>
            <a:ext cx="7481889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A708DD-54B0-4874-BF9E-9B04FB7AC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8699" y="4589464"/>
            <a:ext cx="7481889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F69B8-6BB8-4B5F-A926-003A6D3F3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4F837-AC21-4369-8DB6-326C4D38F5E1}" type="datetimeFigureOut">
              <a:rPr lang="en-GB" smtClean="0"/>
              <a:t>09/06/2025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D281F-74F7-4BCB-9345-35E49909C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8F43B-5E9B-4DF1-BAAA-BCA85A747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D29A9-DB8E-47E7-969D-D7DD598500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8523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F9B8C-89E8-4C57-B2CB-61FC8013E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A08CC5-0A5D-427A-85BC-CD5CAB29C3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8698" y="1825625"/>
            <a:ext cx="3830684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F96EB-A258-49FB-B621-CD6256994E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29198" y="1825625"/>
            <a:ext cx="3486152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DCF089-9506-46E5-A816-5C67D8311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4F837-AC21-4369-8DB6-326C4D38F5E1}" type="datetimeFigureOut">
              <a:rPr lang="en-GB" smtClean="0"/>
              <a:t>09/06/2025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A658A0-29A1-42DA-9632-3BDECE8A6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09489B-08CD-42AC-8C28-756104719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D29A9-DB8E-47E7-969D-D7DD598500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4672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9C287-4951-4BD2-9782-E0D248483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699" y="365126"/>
            <a:ext cx="5535387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139FC7-D1E9-426C-A95B-43DFCF5509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8699" y="1681163"/>
            <a:ext cx="3469483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DA3116-C957-4EFC-B988-DBAF14AB38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8699" y="2505075"/>
            <a:ext cx="3469483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B3F700-A51B-44CC-9BD3-8C0731813C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C0106A-7EF6-45AC-AEDA-04BE178F2F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C1180B-C944-47E5-9FFF-ED8351276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4F837-AC21-4369-8DB6-326C4D38F5E1}" type="datetimeFigureOut">
              <a:rPr lang="en-GB" smtClean="0"/>
              <a:t>09/06/2025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C1FC42-873A-4C1C-8AA0-46D99AA1C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22E884-1681-4C21-AE25-CEEFB5F0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D29A9-DB8E-47E7-969D-D7DD598500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323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406AA-4DE7-4531-9D62-DDCD3A997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3224F1-7C74-4541-BB43-FF4D85F8D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4F837-AC21-4369-8DB6-326C4D38F5E1}" type="datetimeFigureOut">
              <a:rPr lang="en-GB" smtClean="0"/>
              <a:t>09/06/2025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4372EB-4487-439D-A3BE-EFAAEC60C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6FDC9F-E532-4882-93C6-1ECE92AFE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D29A9-DB8E-47E7-969D-D7DD598500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7342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2AD8C6-21F2-4160-A3A8-9743E2498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4F837-AC21-4369-8DB6-326C4D38F5E1}" type="datetimeFigureOut">
              <a:rPr lang="en-GB" smtClean="0"/>
              <a:t>09/06/2025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558047-8D0F-4D25-9BDD-D2A4A7566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9857A0-C24C-411C-A4BC-A886B9177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D29A9-DB8E-47E7-969D-D7DD598500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1876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A529D-D2A6-4C5F-B4AD-38EFE9E31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699" y="457200"/>
            <a:ext cx="2550320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1D493-E637-4E69-B783-D53DC541D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1841864"/>
            <a:ext cx="4629150" cy="401918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DE4DB6-F061-426E-895B-BBA48AA155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28699" y="2057400"/>
            <a:ext cx="2550320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110AFD-EA62-4B70-B9FB-8C26F1C65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4F837-AC21-4369-8DB6-326C4D38F5E1}" type="datetimeFigureOut">
              <a:rPr lang="en-GB" smtClean="0"/>
              <a:t>09/06/2025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240070-C900-4B2B-9D24-3D906867D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131CA2-34EC-4488-B062-269359A6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D29A9-DB8E-47E7-969D-D7DD598500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7972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0423B-C603-448B-B685-8406C0D66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699" y="457200"/>
            <a:ext cx="2550320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FDDCCE-800F-4760-AD80-4691E7DC32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1920240"/>
            <a:ext cx="4629150" cy="394081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04B392-04A9-4273-B816-1EF7FD46B7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28699" y="2057400"/>
            <a:ext cx="2550320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05D875-7C54-4157-BE7B-6F23A317E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4F837-AC21-4369-8DB6-326C4D38F5E1}" type="datetimeFigureOut">
              <a:rPr lang="en-GB" smtClean="0"/>
              <a:t>09/06/2025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0F8DA2-E1A2-4830-A5BA-9AE0DA599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2EEC92-5E82-4ABF-A6B0-4D892728D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D29A9-DB8E-47E7-969D-D7DD598500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3845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3EAEBA-C4B7-4471-BBDE-634840C1C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699" y="365126"/>
            <a:ext cx="552024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F881C-583B-44F4-8A92-CCC2374B19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8700" y="1825625"/>
            <a:ext cx="74866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738D2-4C48-4F55-B73C-F2F9146D1B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8698" y="6356351"/>
            <a:ext cx="16573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4F837-AC21-4369-8DB6-326C4D38F5E1}" type="datetimeFigureOut">
              <a:rPr lang="en-GB" smtClean="0"/>
              <a:t>09/06/2025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49F65-82E6-470C-9A2E-030078B8EF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2DCDE7-74CF-4BF7-9E20-0D8C00C090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D29A9-DB8E-47E7-969D-D7DD598500D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C847C8-200C-404C-BCA7-14D42407E0DB}"/>
              </a:ext>
            </a:extLst>
          </p:cNvPr>
          <p:cNvSpPr/>
          <p:nvPr userDrawn="1"/>
        </p:nvSpPr>
        <p:spPr>
          <a:xfrm>
            <a:off x="0" y="0"/>
            <a:ext cx="822960" cy="6858000"/>
          </a:xfrm>
          <a:prstGeom prst="rect">
            <a:avLst/>
          </a:prstGeom>
          <a:solidFill>
            <a:srgbClr val="0BBB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7" name="Object 3" descr="Object 3">
            <a:extLst>
              <a:ext uri="{FF2B5EF4-FFF2-40B4-BE49-F238E27FC236}">
                <a16:creationId xmlns:a16="http://schemas.microsoft.com/office/drawing/2014/main" id="{ECA0BEE1-5238-4AD1-4FE5-3F8D82507AE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" y="6125312"/>
            <a:ext cx="1162878" cy="73268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73031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767070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rgbClr val="767070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767070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rgbClr val="767070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rgbClr val="767070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rgbClr val="767070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9.jpeg"/><Relationship Id="rId5" Type="http://schemas.openxmlformats.org/officeDocument/2006/relationships/diagramColors" Target="../diagrams/colors1.xml"/><Relationship Id="rId10" Type="http://schemas.openxmlformats.org/officeDocument/2006/relationships/image" Target="../media/image8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7.png"/><Relationship Id="rId1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svg"/><Relationship Id="rId18" Type="http://schemas.openxmlformats.org/officeDocument/2006/relationships/image" Target="../media/image54.png"/><Relationship Id="rId3" Type="http://schemas.openxmlformats.org/officeDocument/2006/relationships/image" Target="../media/image39.svg"/><Relationship Id="rId21" Type="http://schemas.openxmlformats.org/officeDocument/2006/relationships/image" Target="../media/image57.svg"/><Relationship Id="rId7" Type="http://schemas.openxmlformats.org/officeDocument/2006/relationships/image" Target="../media/image43.svg"/><Relationship Id="rId12" Type="http://schemas.openxmlformats.org/officeDocument/2006/relationships/image" Target="../media/image48.png"/><Relationship Id="rId17" Type="http://schemas.openxmlformats.org/officeDocument/2006/relationships/image" Target="../media/image53.svg"/><Relationship Id="rId25" Type="http://schemas.openxmlformats.org/officeDocument/2006/relationships/image" Target="../media/image61.svg"/><Relationship Id="rId2" Type="http://schemas.openxmlformats.org/officeDocument/2006/relationships/image" Target="../media/image38.png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24" Type="http://schemas.openxmlformats.org/officeDocument/2006/relationships/image" Target="../media/image60.png"/><Relationship Id="rId5" Type="http://schemas.openxmlformats.org/officeDocument/2006/relationships/image" Target="../media/image41.svg"/><Relationship Id="rId15" Type="http://schemas.openxmlformats.org/officeDocument/2006/relationships/image" Target="../media/image51.svg"/><Relationship Id="rId23" Type="http://schemas.openxmlformats.org/officeDocument/2006/relationships/image" Target="../media/image59.svg"/><Relationship Id="rId10" Type="http://schemas.openxmlformats.org/officeDocument/2006/relationships/image" Target="../media/image46.png"/><Relationship Id="rId19" Type="http://schemas.openxmlformats.org/officeDocument/2006/relationships/image" Target="../media/image55.svg"/><Relationship Id="rId4" Type="http://schemas.openxmlformats.org/officeDocument/2006/relationships/image" Target="../media/image40.png"/><Relationship Id="rId9" Type="http://schemas.openxmlformats.org/officeDocument/2006/relationships/image" Target="../media/image45.svg"/><Relationship Id="rId14" Type="http://schemas.openxmlformats.org/officeDocument/2006/relationships/image" Target="../media/image50.png"/><Relationship Id="rId22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svg"/><Relationship Id="rId18" Type="http://schemas.openxmlformats.org/officeDocument/2006/relationships/image" Target="../media/image54.png"/><Relationship Id="rId3" Type="http://schemas.openxmlformats.org/officeDocument/2006/relationships/image" Target="../media/image39.svg"/><Relationship Id="rId21" Type="http://schemas.openxmlformats.org/officeDocument/2006/relationships/image" Target="../media/image57.svg"/><Relationship Id="rId7" Type="http://schemas.openxmlformats.org/officeDocument/2006/relationships/image" Target="../media/image43.svg"/><Relationship Id="rId12" Type="http://schemas.openxmlformats.org/officeDocument/2006/relationships/image" Target="../media/image48.png"/><Relationship Id="rId17" Type="http://schemas.openxmlformats.org/officeDocument/2006/relationships/image" Target="../media/image53.svg"/><Relationship Id="rId25" Type="http://schemas.openxmlformats.org/officeDocument/2006/relationships/image" Target="../media/image61.svg"/><Relationship Id="rId2" Type="http://schemas.openxmlformats.org/officeDocument/2006/relationships/image" Target="../media/image38.png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24" Type="http://schemas.openxmlformats.org/officeDocument/2006/relationships/image" Target="../media/image60.png"/><Relationship Id="rId5" Type="http://schemas.openxmlformats.org/officeDocument/2006/relationships/image" Target="../media/image41.svg"/><Relationship Id="rId15" Type="http://schemas.openxmlformats.org/officeDocument/2006/relationships/image" Target="../media/image51.svg"/><Relationship Id="rId23" Type="http://schemas.openxmlformats.org/officeDocument/2006/relationships/image" Target="../media/image59.svg"/><Relationship Id="rId10" Type="http://schemas.openxmlformats.org/officeDocument/2006/relationships/image" Target="../media/image46.png"/><Relationship Id="rId19" Type="http://schemas.openxmlformats.org/officeDocument/2006/relationships/image" Target="../media/image55.svg"/><Relationship Id="rId4" Type="http://schemas.openxmlformats.org/officeDocument/2006/relationships/image" Target="../media/image40.png"/><Relationship Id="rId9" Type="http://schemas.openxmlformats.org/officeDocument/2006/relationships/image" Target="../media/image45.svg"/><Relationship Id="rId14" Type="http://schemas.openxmlformats.org/officeDocument/2006/relationships/image" Target="../media/image50.png"/><Relationship Id="rId22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9.tif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9.tif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9.tif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9.tif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if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if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AFE18-F19C-1D49-BB16-F0C4CB59FE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20132" y="3429000"/>
            <a:ext cx="9728200" cy="477843"/>
          </a:xfrm>
        </p:spPr>
        <p:txBody>
          <a:bodyPr vert="horz" lIns="68580" tIns="34290" rIns="68580" bIns="3429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The </a:t>
            </a:r>
            <a:r>
              <a:rPr lang="en-US" sz="4800" dirty="0" err="1">
                <a:solidFill>
                  <a:srgbClr val="FFFFFF"/>
                </a:solidFill>
              </a:rPr>
              <a:t>Maths</a:t>
            </a:r>
            <a:r>
              <a:rPr lang="en-US" sz="4800" dirty="0">
                <a:solidFill>
                  <a:srgbClr val="FFFFFF"/>
                </a:solidFill>
              </a:rPr>
              <a:t> and Neuroscience of Walking:</a:t>
            </a:r>
            <a:br>
              <a:rPr lang="en-US" sz="48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Walking is Not as Easy You Think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C43F27-89E2-C645-B0AC-D3A85B9A9F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8531" y="5341215"/>
            <a:ext cx="7006939" cy="1319049"/>
          </a:xfrm>
        </p:spPr>
        <p:txBody>
          <a:bodyPr vert="horz" wrap="square" lIns="68580" tIns="34290" rIns="68580" bIns="34290" numCol="1" rtlCol="0" anchor="b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Dr John Butler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TU Dublin (Mathematics and Statistics)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Trinity (Neuroscience)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0B411EFA-6BC8-4841-BBB6-CF5AA3280D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18" b="54687"/>
          <a:stretch/>
        </p:blipFill>
        <p:spPr bwMode="auto">
          <a:xfrm>
            <a:off x="1" y="5379614"/>
            <a:ext cx="1530626" cy="14783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0B411EFA-6BC8-4841-BBB6-CF5AA3280D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033" b="55479"/>
          <a:stretch/>
        </p:blipFill>
        <p:spPr bwMode="auto">
          <a:xfrm>
            <a:off x="7744656" y="0"/>
            <a:ext cx="1399344" cy="1483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8" descr="Picture 8">
            <a:extLst>
              <a:ext uri="{FF2B5EF4-FFF2-40B4-BE49-F238E27FC236}">
                <a16:creationId xmlns:a16="http://schemas.microsoft.com/office/drawing/2014/main" id="{2ED4CD09-D925-D8BD-D1C6-EBC0ACEC09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36931"/>
          <a:stretch/>
        </p:blipFill>
        <p:spPr>
          <a:xfrm>
            <a:off x="2305335" y="0"/>
            <a:ext cx="4533329" cy="2537460"/>
          </a:xfrm>
          <a:prstGeom prst="rect">
            <a:avLst/>
          </a:prstGeom>
        </p:spPr>
      </p:pic>
      <p:pic>
        <p:nvPicPr>
          <p:cNvPr id="13" name="Object 3" descr="Object 3">
            <a:extLst>
              <a:ext uri="{FF2B5EF4-FFF2-40B4-BE49-F238E27FC236}">
                <a16:creationId xmlns:a16="http://schemas.microsoft.com/office/drawing/2014/main" id="{85BBC6BD-2A6E-26AE-86C6-B86ED63D3F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8911"/>
            <a:ext cx="1736855" cy="109433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283954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00075" y="1975758"/>
            <a:ext cx="2500312" cy="2624327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0" name="Title 1"/>
          <p:cNvSpPr txBox="1">
            <a:spLocks noGrp="1"/>
          </p:cNvSpPr>
          <p:nvPr>
            <p:ph type="title"/>
          </p:nvPr>
        </p:nvSpPr>
        <p:spPr>
          <a:xfrm>
            <a:off x="771525" y="2332700"/>
            <a:ext cx="1971675" cy="1910443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rmAutofit/>
          </a:bodyPr>
          <a:lstStyle>
            <a:lvl1pPr>
              <a:defRPr sz="4400"/>
            </a:lvl1pPr>
          </a:lstStyle>
          <a:p>
            <a:pPr algn="ctr"/>
            <a:r>
              <a:rPr lang="en-US" sz="2700" dirty="0">
                <a:solidFill>
                  <a:srgbClr val="FFFFFF"/>
                </a:solidFill>
                <a:latin typeface="+mj-lt"/>
                <a:cs typeface="+mj-cs"/>
              </a:rPr>
              <a:t>Sensory Information for Walking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0B411EFA-6BC8-4841-BBB6-CF5AA3280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714" y="2036837"/>
            <a:ext cx="5085525" cy="278432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F50F615-4B6A-894F-8333-7D35774497B9}"/>
              </a:ext>
            </a:extLst>
          </p:cNvPr>
          <p:cNvSpPr txBox="1">
            <a:spLocks/>
          </p:cNvSpPr>
          <p:nvPr/>
        </p:nvSpPr>
        <p:spPr>
          <a:xfrm>
            <a:off x="5223479" y="1156185"/>
            <a:ext cx="2521043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76707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 defTabSz="685800"/>
            <a:r>
              <a:rPr lang="en-IE" sz="2100" dirty="0"/>
              <a:t>Body Cues</a:t>
            </a: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368D91BA-A9D4-F048-BBBD-76AD99FE7970}"/>
              </a:ext>
            </a:extLst>
          </p:cNvPr>
          <p:cNvSpPr/>
          <p:nvPr/>
        </p:nvSpPr>
        <p:spPr>
          <a:xfrm rot="16200000" flipH="1">
            <a:off x="6359316" y="333823"/>
            <a:ext cx="188008" cy="3218024"/>
          </a:xfrm>
          <a:prstGeom prst="leftBrace">
            <a:avLst/>
          </a:prstGeom>
          <a:ln w="38100">
            <a:solidFill>
              <a:srgbClr val="76707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0AD277-8A86-114C-8F3F-0799463DED83}"/>
              </a:ext>
            </a:extLst>
          </p:cNvPr>
          <p:cNvSpPr/>
          <p:nvPr/>
        </p:nvSpPr>
        <p:spPr>
          <a:xfrm>
            <a:off x="7387071" y="1906540"/>
            <a:ext cx="1197677" cy="14595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IE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36AC2A-1E39-E543-8C90-CB8FB6AFA9E0}"/>
              </a:ext>
            </a:extLst>
          </p:cNvPr>
          <p:cNvSpPr/>
          <p:nvPr/>
        </p:nvSpPr>
        <p:spPr>
          <a:xfrm>
            <a:off x="7119639" y="3643645"/>
            <a:ext cx="1682908" cy="1251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IE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Snip Single Corner of Rectangle 7">
            <a:extLst>
              <a:ext uri="{FF2B5EF4-FFF2-40B4-BE49-F238E27FC236}">
                <a16:creationId xmlns:a16="http://schemas.microsoft.com/office/drawing/2014/main" id="{A082FBCD-5663-0F46-B8B9-34897AE5995A}"/>
              </a:ext>
            </a:extLst>
          </p:cNvPr>
          <p:cNvSpPr/>
          <p:nvPr/>
        </p:nvSpPr>
        <p:spPr>
          <a:xfrm rot="5400000">
            <a:off x="4804255" y="2022370"/>
            <a:ext cx="1277783" cy="1251083"/>
          </a:xfrm>
          <a:prstGeom prst="snip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IE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Snip Single Corner of Rectangle 13">
            <a:extLst>
              <a:ext uri="{FF2B5EF4-FFF2-40B4-BE49-F238E27FC236}">
                <a16:creationId xmlns:a16="http://schemas.microsoft.com/office/drawing/2014/main" id="{DE9118F4-D5A1-AE40-9CAF-81E31D6CED53}"/>
              </a:ext>
            </a:extLst>
          </p:cNvPr>
          <p:cNvSpPr/>
          <p:nvPr/>
        </p:nvSpPr>
        <p:spPr>
          <a:xfrm rot="10800000">
            <a:off x="6129126" y="2036280"/>
            <a:ext cx="1277783" cy="1277783"/>
          </a:xfrm>
          <a:prstGeom prst="snip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IE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7302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  <p:bldP spid="11" grpId="0" animBg="1"/>
      <p:bldP spid="12" grpId="0" animBg="1"/>
      <p:bldP spid="8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E7A11-4436-B146-9556-C2A2002A6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for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16786-F170-F446-8BF1-6897F60CA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1592" y="1989704"/>
            <a:ext cx="7523758" cy="326350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is the most important sense for walking?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Possible Answers:</a:t>
            </a:r>
          </a:p>
          <a:p>
            <a:pPr marL="728663" lvl="1" indent="-385763">
              <a:buFont typeface="+mj-lt"/>
              <a:buAutoNum type="arabicPeriod"/>
            </a:pPr>
            <a:r>
              <a:rPr lang="en-US" sz="2100" dirty="0"/>
              <a:t>We use </a:t>
            </a:r>
            <a:r>
              <a:rPr lang="en-US" sz="2100" b="1" dirty="0"/>
              <a:t>vision</a:t>
            </a:r>
            <a:r>
              <a:rPr lang="en-US" sz="2100" dirty="0"/>
              <a:t> much more than body cues</a:t>
            </a:r>
          </a:p>
          <a:p>
            <a:pPr marL="728663" lvl="1" indent="-385763">
              <a:buFont typeface="+mj-lt"/>
              <a:buAutoNum type="arabicPeriod"/>
            </a:pPr>
            <a:r>
              <a:rPr lang="en-US" sz="2100" dirty="0"/>
              <a:t>We use </a:t>
            </a:r>
            <a:r>
              <a:rPr lang="en-US" sz="2100" b="1" dirty="0"/>
              <a:t>body cues</a:t>
            </a:r>
            <a:r>
              <a:rPr lang="en-US" sz="2100" dirty="0"/>
              <a:t> much more than vision</a:t>
            </a:r>
          </a:p>
          <a:p>
            <a:pPr marL="728663" lvl="1" indent="-385763">
              <a:buFont typeface="+mj-lt"/>
              <a:buAutoNum type="arabicPeriod"/>
            </a:pPr>
            <a:r>
              <a:rPr lang="en-US" sz="2100" dirty="0"/>
              <a:t>We use </a:t>
            </a:r>
            <a:r>
              <a:rPr lang="en-US" sz="2100" b="1" dirty="0"/>
              <a:t>body cues as much as vision</a:t>
            </a:r>
          </a:p>
        </p:txBody>
      </p:sp>
    </p:spTree>
    <p:extLst>
      <p:ext uri="{BB962C8B-B14F-4D97-AF65-F5344CB8AC3E}">
        <p14:creationId xmlns:p14="http://schemas.microsoft.com/office/powerpoint/2010/main" val="150993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E7A11-4436-B146-9556-C2A2002A6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 for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16786-F170-F446-8BF1-6897F60CA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1592" y="1989704"/>
            <a:ext cx="7523758" cy="326350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is the most important sense for walking?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Answers:</a:t>
            </a:r>
          </a:p>
          <a:p>
            <a:pPr marL="728663" lvl="1" indent="-385763">
              <a:buFont typeface="+mj-lt"/>
              <a:buAutoNum type="arabicPeriod"/>
            </a:pPr>
            <a:r>
              <a:rPr lang="en-US" sz="2100" dirty="0"/>
              <a:t>We use </a:t>
            </a:r>
            <a:r>
              <a:rPr lang="en-US" sz="2100" b="1" dirty="0"/>
              <a:t>vision</a:t>
            </a:r>
            <a:r>
              <a:rPr lang="en-US" sz="2100" dirty="0"/>
              <a:t> much more than body cues</a:t>
            </a:r>
          </a:p>
          <a:p>
            <a:pPr marL="728663" lvl="1" indent="-385763">
              <a:buFont typeface="+mj-lt"/>
              <a:buAutoNum type="arabicPeriod"/>
            </a:pPr>
            <a:r>
              <a:rPr lang="en-US" sz="2100" dirty="0"/>
              <a:t>We use </a:t>
            </a:r>
            <a:r>
              <a:rPr lang="en-US" sz="2100" b="1" dirty="0"/>
              <a:t>body cues</a:t>
            </a:r>
            <a:r>
              <a:rPr lang="en-US" sz="2100" dirty="0"/>
              <a:t> much more than vision</a:t>
            </a:r>
          </a:p>
          <a:p>
            <a:pPr marL="728663" lvl="1" indent="-385763">
              <a:buFont typeface="+mj-lt"/>
              <a:buAutoNum type="arabicPeriod"/>
            </a:pPr>
            <a:r>
              <a:rPr lang="en-US" sz="2100" dirty="0"/>
              <a:t>We use </a:t>
            </a:r>
            <a:r>
              <a:rPr lang="en-US" sz="2100" b="1" dirty="0"/>
              <a:t>body cues as much as vision</a:t>
            </a:r>
          </a:p>
        </p:txBody>
      </p:sp>
    </p:spTree>
    <p:extLst>
      <p:ext uri="{BB962C8B-B14F-4D97-AF65-F5344CB8AC3E}">
        <p14:creationId xmlns:p14="http://schemas.microsoft.com/office/powerpoint/2010/main" val="126159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99D65-1223-D64D-B78D-AA13821D7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Study Walking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C0869-4C1C-3C4E-834A-0DE4312D8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85763" indent="-385763">
              <a:buFont typeface="+mj-lt"/>
              <a:buAutoNum type="arabicPeriod"/>
            </a:pPr>
            <a:r>
              <a:rPr lang="en-US" dirty="0"/>
              <a:t>Isolate each sensory cue</a:t>
            </a:r>
          </a:p>
          <a:p>
            <a:pPr marL="728663" lvl="1" indent="-385763">
              <a:buFont typeface="+mj-lt"/>
              <a:buAutoNum type="arabicPeriod"/>
            </a:pPr>
            <a:r>
              <a:rPr lang="en-US" dirty="0"/>
              <a:t>Blindfold to remove vision</a:t>
            </a:r>
          </a:p>
          <a:p>
            <a:pPr marL="728663" lvl="1" indent="-385763">
              <a:buFont typeface="+mj-lt"/>
              <a:buAutoNum type="arabicPeriod"/>
            </a:pPr>
            <a:r>
              <a:rPr lang="en-US" dirty="0"/>
              <a:t>Push in a wheel-chair to reduce some body cues</a:t>
            </a:r>
          </a:p>
          <a:p>
            <a:pPr marL="728663" lvl="1" indent="-385763">
              <a:buFont typeface="+mj-lt"/>
              <a:buAutoNum type="arabicPeriod"/>
            </a:pPr>
            <a:r>
              <a:rPr lang="en-US" b="1" dirty="0"/>
              <a:t>Use Virtual Reality</a:t>
            </a:r>
          </a:p>
          <a:p>
            <a:pPr marL="342900" lvl="1" indent="0">
              <a:buNone/>
            </a:pPr>
            <a:endParaRPr lang="en-US" b="1" dirty="0"/>
          </a:p>
          <a:p>
            <a:pPr marL="385763" indent="-385763">
              <a:buFont typeface="+mj-lt"/>
              <a:buAutoNum type="arabicPeriod"/>
            </a:pPr>
            <a:r>
              <a:rPr lang="en-US" dirty="0"/>
              <a:t>Make a model to predict how they should work together</a:t>
            </a:r>
          </a:p>
          <a:p>
            <a:pPr marL="728663" lvl="1" indent="-385763">
              <a:buFont typeface="+mj-lt"/>
              <a:buAutoNum type="arabicPeriod"/>
            </a:pPr>
            <a:r>
              <a:rPr lang="en-US" dirty="0"/>
              <a:t>Winner takes all, the “best” sensory system is used, and the others ignored</a:t>
            </a:r>
          </a:p>
          <a:p>
            <a:pPr marL="728663" lvl="1" indent="-385763">
              <a:buFont typeface="+mj-lt"/>
              <a:buAutoNum type="arabicPeriod"/>
            </a:pPr>
            <a:r>
              <a:rPr lang="en-US" b="1" dirty="0"/>
              <a:t>Some combination of the two to </a:t>
            </a:r>
            <a:br>
              <a:rPr lang="en-US" b="1" dirty="0"/>
            </a:br>
            <a:r>
              <a:rPr lang="en-US" b="1" dirty="0"/>
              <a:t>reduce error (Maximum Likelihood)</a:t>
            </a:r>
          </a:p>
        </p:txBody>
      </p:sp>
      <p:pic>
        <p:nvPicPr>
          <p:cNvPr id="4" name="Picture 8" descr="Picture 8">
            <a:extLst>
              <a:ext uri="{FF2B5EF4-FFF2-40B4-BE49-F238E27FC236}">
                <a16:creationId xmlns:a16="http://schemas.microsoft.com/office/drawing/2014/main" id="{257C7C1A-2ABE-5340-BBDB-ECB29C0FE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8205" y="1518553"/>
            <a:ext cx="1795795" cy="1596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Content Placeholder 9" descr="Content Placeholder 9">
            <a:extLst>
              <a:ext uri="{FF2B5EF4-FFF2-40B4-BE49-F238E27FC236}">
                <a16:creationId xmlns:a16="http://schemas.microsoft.com/office/drawing/2014/main" id="{91CDF039-2018-5F46-A236-986450029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7752" y="4575739"/>
            <a:ext cx="1364390" cy="140141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2149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950958-D6C3-A650-C36C-367A0A8419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04442-E63B-670C-F568-5434A7CFA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Walking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E5EB10-EBBD-7D0F-7B7E-0049F557D9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268911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021345-93B5-F7E5-BFF5-F3AC1FB4A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592EB-812D-9C97-CF62-405C63A3F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Let’s do a bit of memory before we walk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55732A-7D60-6972-A6CC-46FE393257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Name the Objects</a:t>
            </a:r>
          </a:p>
        </p:txBody>
      </p:sp>
    </p:spTree>
    <p:extLst>
      <p:ext uri="{BB962C8B-B14F-4D97-AF65-F5344CB8AC3E}">
        <p14:creationId xmlns:p14="http://schemas.microsoft.com/office/powerpoint/2010/main" val="33426725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Add with solid fill">
            <a:extLst>
              <a:ext uri="{FF2B5EF4-FFF2-40B4-BE49-F238E27FC236}">
                <a16:creationId xmlns:a16="http://schemas.microsoft.com/office/drawing/2014/main" id="{29553F3D-87C7-F7C3-FC23-CB47D54F1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02450" y="1523144"/>
            <a:ext cx="914400" cy="914400"/>
          </a:xfrm>
          <a:prstGeom prst="rect">
            <a:avLst/>
          </a:prstGeom>
        </p:spPr>
      </p:pic>
      <p:pic>
        <p:nvPicPr>
          <p:cNvPr id="9" name="Graphic 8" descr="Aeroplane with solid fill">
            <a:extLst>
              <a:ext uri="{FF2B5EF4-FFF2-40B4-BE49-F238E27FC236}">
                <a16:creationId xmlns:a16="http://schemas.microsoft.com/office/drawing/2014/main" id="{EF91D18D-BCE3-B35B-BD22-ADE0275DBA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25114" y="1858078"/>
            <a:ext cx="914400" cy="914400"/>
          </a:xfrm>
          <a:prstGeom prst="rect">
            <a:avLst/>
          </a:prstGeom>
        </p:spPr>
      </p:pic>
      <p:pic>
        <p:nvPicPr>
          <p:cNvPr id="13" name="Graphic 12" descr="Alarm clock outline">
            <a:extLst>
              <a:ext uri="{FF2B5EF4-FFF2-40B4-BE49-F238E27FC236}">
                <a16:creationId xmlns:a16="http://schemas.microsoft.com/office/drawing/2014/main" id="{CD9976CC-27D8-2E73-9F81-F9F71AA10A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59304" y="4535521"/>
            <a:ext cx="914400" cy="9144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E26CD24D-1492-8075-4B44-1BCFD45BC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123" y="197581"/>
            <a:ext cx="7289379" cy="696271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/>
              <a:t>Name the Objects</a:t>
            </a:r>
          </a:p>
        </p:txBody>
      </p:sp>
    </p:spTree>
    <p:extLst>
      <p:ext uri="{BB962C8B-B14F-4D97-AF65-F5344CB8AC3E}">
        <p14:creationId xmlns:p14="http://schemas.microsoft.com/office/powerpoint/2010/main" val="299652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8DA83C-5074-27CE-66B6-7F15A4260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Add with solid fill">
            <a:extLst>
              <a:ext uri="{FF2B5EF4-FFF2-40B4-BE49-F238E27FC236}">
                <a16:creationId xmlns:a16="http://schemas.microsoft.com/office/drawing/2014/main" id="{EFAA369E-C5B2-67BD-6D85-B83ED3E3FF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02450" y="1523144"/>
            <a:ext cx="914400" cy="914400"/>
          </a:xfrm>
          <a:prstGeom prst="rect">
            <a:avLst/>
          </a:prstGeom>
        </p:spPr>
      </p:pic>
      <p:pic>
        <p:nvPicPr>
          <p:cNvPr id="9" name="Graphic 8" descr="Aeroplane with solid fill">
            <a:extLst>
              <a:ext uri="{FF2B5EF4-FFF2-40B4-BE49-F238E27FC236}">
                <a16:creationId xmlns:a16="http://schemas.microsoft.com/office/drawing/2014/main" id="{0A1A6B4C-188C-E6F7-1488-3BE8395AB3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25114" y="1858078"/>
            <a:ext cx="914400" cy="914400"/>
          </a:xfrm>
          <a:prstGeom prst="rect">
            <a:avLst/>
          </a:prstGeom>
        </p:spPr>
      </p:pic>
      <p:pic>
        <p:nvPicPr>
          <p:cNvPr id="13" name="Graphic 12" descr="Alarm clock outline">
            <a:extLst>
              <a:ext uri="{FF2B5EF4-FFF2-40B4-BE49-F238E27FC236}">
                <a16:creationId xmlns:a16="http://schemas.microsoft.com/office/drawing/2014/main" id="{E10F9C8E-F851-4F63-918A-216FCBDA69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59304" y="4535521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040C43-CC77-7983-110C-3E9A9AE31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123" y="197581"/>
            <a:ext cx="7289379" cy="696271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/>
              <a:t>Name the Objects</a:t>
            </a:r>
          </a:p>
        </p:txBody>
      </p:sp>
    </p:spTree>
    <p:extLst>
      <p:ext uri="{BB962C8B-B14F-4D97-AF65-F5344CB8AC3E}">
        <p14:creationId xmlns:p14="http://schemas.microsoft.com/office/powerpoint/2010/main" val="9955966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C57D78-2D77-47C3-637B-11CD0FE64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082A6-CEF9-CCF6-EFA1-81AAEF962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 Graph</a:t>
            </a:r>
          </a:p>
        </p:txBody>
      </p:sp>
      <p:pic>
        <p:nvPicPr>
          <p:cNvPr id="5" name="Content Placeholder 4" descr="A square with a dotted line&#10;&#10;Description automatically generated">
            <a:extLst>
              <a:ext uri="{FF2B5EF4-FFF2-40B4-BE49-F238E27FC236}">
                <a16:creationId xmlns:a16="http://schemas.microsoft.com/office/drawing/2014/main" id="{551CD2BA-681A-CE54-DC05-EF57ABFF7D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769" y="2172494"/>
            <a:ext cx="4572000" cy="3657600"/>
          </a:xfrm>
        </p:spPr>
      </p:pic>
    </p:spTree>
    <p:extLst>
      <p:ext uri="{BB962C8B-B14F-4D97-AF65-F5344CB8AC3E}">
        <p14:creationId xmlns:p14="http://schemas.microsoft.com/office/powerpoint/2010/main" val="26130004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5FF446-C80F-7EDF-750A-0DEAFD7059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Alterations &amp; Tailoring with solid fill">
            <a:extLst>
              <a:ext uri="{FF2B5EF4-FFF2-40B4-BE49-F238E27FC236}">
                <a16:creationId xmlns:a16="http://schemas.microsoft.com/office/drawing/2014/main" id="{600D4281-BEED-9D26-44EF-B0F983F6B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72319" y="2098497"/>
            <a:ext cx="914400" cy="914400"/>
          </a:xfrm>
          <a:prstGeom prst="rect">
            <a:avLst/>
          </a:prstGeom>
        </p:spPr>
      </p:pic>
      <p:pic>
        <p:nvPicPr>
          <p:cNvPr id="6" name="Graphic 5" descr="Alterations &amp; Tailoring outline">
            <a:extLst>
              <a:ext uri="{FF2B5EF4-FFF2-40B4-BE49-F238E27FC236}">
                <a16:creationId xmlns:a16="http://schemas.microsoft.com/office/drawing/2014/main" id="{E6507CA1-3DFE-250C-105C-F4452387CA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90113" y="1064906"/>
            <a:ext cx="914400" cy="914400"/>
          </a:xfrm>
          <a:prstGeom prst="rect">
            <a:avLst/>
          </a:prstGeom>
        </p:spPr>
      </p:pic>
      <p:pic>
        <p:nvPicPr>
          <p:cNvPr id="8" name="Graphic 7" descr="Anemone and clownfish outline">
            <a:extLst>
              <a:ext uri="{FF2B5EF4-FFF2-40B4-BE49-F238E27FC236}">
                <a16:creationId xmlns:a16="http://schemas.microsoft.com/office/drawing/2014/main" id="{5FD8FC8F-A8CB-45FC-5CF6-12BF1281F8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45929" y="3429000"/>
            <a:ext cx="914400" cy="914400"/>
          </a:xfrm>
          <a:prstGeom prst="rect">
            <a:avLst/>
          </a:prstGeom>
        </p:spPr>
      </p:pic>
      <p:pic>
        <p:nvPicPr>
          <p:cNvPr id="11" name="Graphic 10" descr="Bonsai outline">
            <a:extLst>
              <a:ext uri="{FF2B5EF4-FFF2-40B4-BE49-F238E27FC236}">
                <a16:creationId xmlns:a16="http://schemas.microsoft.com/office/drawing/2014/main" id="{82A2EF26-C19C-5C7D-D375-1F4AD377CE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72000" y="4757441"/>
            <a:ext cx="914400" cy="914400"/>
          </a:xfrm>
          <a:prstGeom prst="rect">
            <a:avLst/>
          </a:prstGeom>
        </p:spPr>
      </p:pic>
      <p:pic>
        <p:nvPicPr>
          <p:cNvPr id="14" name="Graphic 13" descr="Books outline">
            <a:extLst>
              <a:ext uri="{FF2B5EF4-FFF2-40B4-BE49-F238E27FC236}">
                <a16:creationId xmlns:a16="http://schemas.microsoft.com/office/drawing/2014/main" id="{FEF6F3A3-6FF7-9485-E138-B5311C8F72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666890" y="1064906"/>
            <a:ext cx="914400" cy="914400"/>
          </a:xfrm>
          <a:prstGeom prst="rect">
            <a:avLst/>
          </a:prstGeom>
        </p:spPr>
      </p:pic>
      <p:pic>
        <p:nvPicPr>
          <p:cNvPr id="16" name="Graphic 15" descr="Bull outline">
            <a:extLst>
              <a:ext uri="{FF2B5EF4-FFF2-40B4-BE49-F238E27FC236}">
                <a16:creationId xmlns:a16="http://schemas.microsoft.com/office/drawing/2014/main" id="{DF4F920B-A034-39A0-A409-99AA3F96CA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001824" y="3680704"/>
            <a:ext cx="914400" cy="9144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BC932AAB-43A7-992C-4FFC-E1337250C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123" y="197581"/>
            <a:ext cx="7289379" cy="696271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/>
              <a:t>Name the Objects</a:t>
            </a:r>
          </a:p>
        </p:txBody>
      </p:sp>
    </p:spTree>
    <p:extLst>
      <p:ext uri="{BB962C8B-B14F-4D97-AF65-F5344CB8AC3E}">
        <p14:creationId xmlns:p14="http://schemas.microsoft.com/office/powerpoint/2010/main" val="123482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08E5A56-F63E-BD46-8A38-868F127492AA}"/>
              </a:ext>
            </a:extLst>
          </p:cNvPr>
          <p:cNvGraphicFramePr/>
          <p:nvPr/>
        </p:nvGraphicFramePr>
        <p:xfrm>
          <a:off x="1660074" y="2089677"/>
          <a:ext cx="5823857" cy="3852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1" descr="Setup_visual">
            <a:extLst>
              <a:ext uri="{FF2B5EF4-FFF2-40B4-BE49-F238E27FC236}">
                <a16:creationId xmlns:a16="http://schemas.microsoft.com/office/drawing/2014/main" id="{DCB1731E-E1E7-404C-AF9C-25EF937F3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l="9554" r="30034"/>
          <a:stretch>
            <a:fillRect/>
          </a:stretch>
        </p:blipFill>
        <p:spPr>
          <a:xfrm>
            <a:off x="4160246" y="1281218"/>
            <a:ext cx="823507" cy="739510"/>
          </a:xfrm>
          <a:prstGeom prst="rect">
            <a:avLst/>
          </a:prstGeom>
        </p:spPr>
      </p:pic>
      <p:pic>
        <p:nvPicPr>
          <p:cNvPr id="6" name="Picture 5" descr="example_topo.png">
            <a:extLst>
              <a:ext uri="{FF2B5EF4-FFF2-40B4-BE49-F238E27FC236}">
                <a16:creationId xmlns:a16="http://schemas.microsoft.com/office/drawing/2014/main" id="{631A767D-529C-C247-9B1F-7DD83742510D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490844" y="2704113"/>
            <a:ext cx="794470" cy="782432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8971C835-B323-A044-8310-360C2C80CCC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08" t="57828"/>
          <a:stretch/>
        </p:blipFill>
        <p:spPr>
          <a:xfrm>
            <a:off x="6620387" y="3875639"/>
            <a:ext cx="1080000" cy="819689"/>
          </a:xfrm>
          <a:prstGeom prst="rect">
            <a:avLst/>
          </a:prstGeom>
        </p:spPr>
      </p:pic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70148C70-B4B0-2646-BFF9-728CD447BD1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4" r="33971"/>
          <a:stretch/>
        </p:blipFill>
        <p:spPr>
          <a:xfrm>
            <a:off x="5750530" y="5218851"/>
            <a:ext cx="1121945" cy="962621"/>
          </a:xfrm>
          <a:prstGeom prst="rect">
            <a:avLst/>
          </a:prstGeom>
          <a:effectLst/>
        </p:spPr>
      </p:pic>
      <p:pic>
        <p:nvPicPr>
          <p:cNvPr id="9" name="Picture 2" descr="Picture 2">
            <a:extLst>
              <a:ext uri="{FF2B5EF4-FFF2-40B4-BE49-F238E27FC236}">
                <a16:creationId xmlns:a16="http://schemas.microsoft.com/office/drawing/2014/main" id="{85B9363A-4ABA-5C47-8A82-A0DE49197E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58686" y="2807714"/>
            <a:ext cx="923465" cy="69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7" descr="Picture 7">
            <a:extLst>
              <a:ext uri="{FF2B5EF4-FFF2-40B4-BE49-F238E27FC236}">
                <a16:creationId xmlns:a16="http://schemas.microsoft.com/office/drawing/2014/main" id="{9ED16602-7986-C545-ABDD-C2751A0C8F2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b="6672"/>
          <a:stretch>
            <a:fillRect/>
          </a:stretch>
        </p:blipFill>
        <p:spPr>
          <a:xfrm>
            <a:off x="1443544" y="3944383"/>
            <a:ext cx="1077073" cy="8196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7" descr="Picture 7">
            <a:extLst>
              <a:ext uri="{FF2B5EF4-FFF2-40B4-BE49-F238E27FC236}">
                <a16:creationId xmlns:a16="http://schemas.microsoft.com/office/drawing/2014/main" id="{6B958114-2DC3-1845-93BE-CC9F58902B8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12482" y="5104823"/>
            <a:ext cx="1080000" cy="11005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400D339-E6E5-4C3C-AD10-EEF2415DB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543" y="2704113"/>
            <a:ext cx="582796" cy="62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CA00D7-19E1-C326-362B-4CBB41807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Who Do I Work With</a:t>
            </a:r>
            <a:endParaRPr lang="en-IE" sz="4400" dirty="0"/>
          </a:p>
        </p:txBody>
      </p:sp>
    </p:spTree>
    <p:extLst>
      <p:ext uri="{BB962C8B-B14F-4D97-AF65-F5344CB8AC3E}">
        <p14:creationId xmlns:p14="http://schemas.microsoft.com/office/powerpoint/2010/main" val="215760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5A5494-56EA-B8E2-807E-1E08EDB6E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Alterations &amp; Tailoring with solid fill">
            <a:extLst>
              <a:ext uri="{FF2B5EF4-FFF2-40B4-BE49-F238E27FC236}">
                <a16:creationId xmlns:a16="http://schemas.microsoft.com/office/drawing/2014/main" id="{E11A644B-2C77-C257-F750-27A62FB0E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72319" y="2098497"/>
            <a:ext cx="914400" cy="914400"/>
          </a:xfrm>
          <a:prstGeom prst="rect">
            <a:avLst/>
          </a:prstGeom>
        </p:spPr>
      </p:pic>
      <p:pic>
        <p:nvPicPr>
          <p:cNvPr id="6" name="Graphic 5" descr="Alterations &amp; Tailoring outline">
            <a:extLst>
              <a:ext uri="{FF2B5EF4-FFF2-40B4-BE49-F238E27FC236}">
                <a16:creationId xmlns:a16="http://schemas.microsoft.com/office/drawing/2014/main" id="{8F8E6BD3-0EF9-FEE9-C5D6-4CF40C5A5E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90113" y="1064906"/>
            <a:ext cx="914400" cy="914400"/>
          </a:xfrm>
          <a:prstGeom prst="rect">
            <a:avLst/>
          </a:prstGeom>
        </p:spPr>
      </p:pic>
      <p:pic>
        <p:nvPicPr>
          <p:cNvPr id="8" name="Graphic 7" descr="Anemone and clownfish outline">
            <a:extLst>
              <a:ext uri="{FF2B5EF4-FFF2-40B4-BE49-F238E27FC236}">
                <a16:creationId xmlns:a16="http://schemas.microsoft.com/office/drawing/2014/main" id="{537DDA58-79D4-DC22-A3F1-56D5BD2DE1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45929" y="3429000"/>
            <a:ext cx="914400" cy="914400"/>
          </a:xfrm>
          <a:prstGeom prst="rect">
            <a:avLst/>
          </a:prstGeom>
        </p:spPr>
      </p:pic>
      <p:pic>
        <p:nvPicPr>
          <p:cNvPr id="11" name="Graphic 10" descr="Bonsai outline">
            <a:extLst>
              <a:ext uri="{FF2B5EF4-FFF2-40B4-BE49-F238E27FC236}">
                <a16:creationId xmlns:a16="http://schemas.microsoft.com/office/drawing/2014/main" id="{516948C9-FBF9-56EB-A270-C8C291A141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72000" y="4757441"/>
            <a:ext cx="914400" cy="914400"/>
          </a:xfrm>
          <a:prstGeom prst="rect">
            <a:avLst/>
          </a:prstGeom>
        </p:spPr>
      </p:pic>
      <p:pic>
        <p:nvPicPr>
          <p:cNvPr id="14" name="Graphic 13" descr="Books outline">
            <a:extLst>
              <a:ext uri="{FF2B5EF4-FFF2-40B4-BE49-F238E27FC236}">
                <a16:creationId xmlns:a16="http://schemas.microsoft.com/office/drawing/2014/main" id="{A1565890-E874-3A08-2ECE-E0A5A19EE06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666890" y="1064906"/>
            <a:ext cx="914400" cy="914400"/>
          </a:xfrm>
          <a:prstGeom prst="rect">
            <a:avLst/>
          </a:prstGeom>
        </p:spPr>
      </p:pic>
      <p:pic>
        <p:nvPicPr>
          <p:cNvPr id="16" name="Graphic 15" descr="Bull outline">
            <a:extLst>
              <a:ext uri="{FF2B5EF4-FFF2-40B4-BE49-F238E27FC236}">
                <a16:creationId xmlns:a16="http://schemas.microsoft.com/office/drawing/2014/main" id="{89101471-FBF9-8587-7D13-68BECD35B1C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001824" y="3680704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A9636C-875D-5907-12C7-EF95E88D3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123" y="197581"/>
            <a:ext cx="7289379" cy="696271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/>
              <a:t>Name the Objects</a:t>
            </a:r>
          </a:p>
        </p:txBody>
      </p:sp>
    </p:spTree>
    <p:extLst>
      <p:ext uri="{BB962C8B-B14F-4D97-AF65-F5344CB8AC3E}">
        <p14:creationId xmlns:p14="http://schemas.microsoft.com/office/powerpoint/2010/main" val="10468824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FF13C-6AED-13D2-7758-7D3855908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ghtning Bolt 3">
            <a:extLst>
              <a:ext uri="{FF2B5EF4-FFF2-40B4-BE49-F238E27FC236}">
                <a16:creationId xmlns:a16="http://schemas.microsoft.com/office/drawing/2014/main" id="{51EB9432-DDC5-947E-C104-AB1A8DB93D2D}"/>
              </a:ext>
            </a:extLst>
          </p:cNvPr>
          <p:cNvSpPr/>
          <p:nvPr/>
        </p:nvSpPr>
        <p:spPr>
          <a:xfrm>
            <a:off x="1556951" y="2660822"/>
            <a:ext cx="914400" cy="914400"/>
          </a:xfrm>
          <a:prstGeom prst="lightningBol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Smiley Face 4">
            <a:extLst>
              <a:ext uri="{FF2B5EF4-FFF2-40B4-BE49-F238E27FC236}">
                <a16:creationId xmlns:a16="http://schemas.microsoft.com/office/drawing/2014/main" id="{CD4E216D-6B57-CDB4-7329-6C789C15C6A7}"/>
              </a:ext>
            </a:extLst>
          </p:cNvPr>
          <p:cNvSpPr/>
          <p:nvPr/>
        </p:nvSpPr>
        <p:spPr>
          <a:xfrm>
            <a:off x="2773680" y="1280160"/>
            <a:ext cx="914400" cy="914400"/>
          </a:xfrm>
          <a:prstGeom prst="smileyFac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Sun 5">
            <a:extLst>
              <a:ext uri="{FF2B5EF4-FFF2-40B4-BE49-F238E27FC236}">
                <a16:creationId xmlns:a16="http://schemas.microsoft.com/office/drawing/2014/main" id="{0D8BD581-4092-1352-FF0E-1EDF6C872E1F}"/>
              </a:ext>
            </a:extLst>
          </p:cNvPr>
          <p:cNvSpPr/>
          <p:nvPr/>
        </p:nvSpPr>
        <p:spPr>
          <a:xfrm>
            <a:off x="7129849" y="2606591"/>
            <a:ext cx="914400" cy="914400"/>
          </a:xfrm>
          <a:prstGeom prst="su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8" name="Graphic 7" descr="Acorn with solid fill">
            <a:extLst>
              <a:ext uri="{FF2B5EF4-FFF2-40B4-BE49-F238E27FC236}">
                <a16:creationId xmlns:a16="http://schemas.microsoft.com/office/drawing/2014/main" id="{B450AEBC-065C-7925-AF43-AACABED2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89805" y="311149"/>
            <a:ext cx="914400" cy="914400"/>
          </a:xfrm>
          <a:prstGeom prst="rect">
            <a:avLst/>
          </a:prstGeom>
        </p:spPr>
      </p:pic>
      <p:pic>
        <p:nvPicPr>
          <p:cNvPr id="10" name="Graphic 9" descr="Advertising outline">
            <a:extLst>
              <a:ext uri="{FF2B5EF4-FFF2-40B4-BE49-F238E27FC236}">
                <a16:creationId xmlns:a16="http://schemas.microsoft.com/office/drawing/2014/main" id="{4904CD82-F906-C493-BBF9-EEDFEE2CDB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59280" y="3966353"/>
            <a:ext cx="914400" cy="914400"/>
          </a:xfrm>
          <a:prstGeom prst="rect">
            <a:avLst/>
          </a:prstGeom>
        </p:spPr>
      </p:pic>
      <p:pic>
        <p:nvPicPr>
          <p:cNvPr id="12" name="Graphic 11" descr="Alarm Ringing with solid fill">
            <a:extLst>
              <a:ext uri="{FF2B5EF4-FFF2-40B4-BE49-F238E27FC236}">
                <a16:creationId xmlns:a16="http://schemas.microsoft.com/office/drawing/2014/main" id="{31432362-32C4-2F74-0AA2-9CCAF24917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28335" y="5039497"/>
            <a:ext cx="914400" cy="914400"/>
          </a:xfrm>
          <a:prstGeom prst="rect">
            <a:avLst/>
          </a:prstGeom>
        </p:spPr>
      </p:pic>
      <p:pic>
        <p:nvPicPr>
          <p:cNvPr id="15" name="Graphic 14" descr="Alterations &amp; Tailoring with solid fill">
            <a:extLst>
              <a:ext uri="{FF2B5EF4-FFF2-40B4-BE49-F238E27FC236}">
                <a16:creationId xmlns:a16="http://schemas.microsoft.com/office/drawing/2014/main" id="{483CD8AD-B345-2EC9-E386-B71C811C2E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15665" y="4880753"/>
            <a:ext cx="914400" cy="914400"/>
          </a:xfrm>
          <a:prstGeom prst="rect">
            <a:avLst/>
          </a:prstGeom>
        </p:spPr>
      </p:pic>
      <p:pic>
        <p:nvPicPr>
          <p:cNvPr id="17" name="Graphic 16" descr="Alterations &amp; Tailoring with solid fill">
            <a:extLst>
              <a:ext uri="{FF2B5EF4-FFF2-40B4-BE49-F238E27FC236}">
                <a16:creationId xmlns:a16="http://schemas.microsoft.com/office/drawing/2014/main" id="{B3A2E441-705F-2A4F-C64B-AE070CA34B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157738" y="4355757"/>
            <a:ext cx="914400" cy="914400"/>
          </a:xfrm>
          <a:prstGeom prst="rect">
            <a:avLst/>
          </a:prstGeom>
        </p:spPr>
      </p:pic>
      <p:pic>
        <p:nvPicPr>
          <p:cNvPr id="19" name="Graphic 18" descr="Aeroplane outline">
            <a:extLst>
              <a:ext uri="{FF2B5EF4-FFF2-40B4-BE49-F238E27FC236}">
                <a16:creationId xmlns:a16="http://schemas.microsoft.com/office/drawing/2014/main" id="{C51CB2DD-FC3C-FC9F-0AF6-2589F02B2E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889157" y="1130643"/>
            <a:ext cx="914400" cy="914400"/>
          </a:xfrm>
          <a:prstGeom prst="rect">
            <a:avLst/>
          </a:prstGeom>
        </p:spPr>
      </p:pic>
      <p:pic>
        <p:nvPicPr>
          <p:cNvPr id="21" name="Graphic 20" descr="Alien Face with solid fill">
            <a:extLst>
              <a:ext uri="{FF2B5EF4-FFF2-40B4-BE49-F238E27FC236}">
                <a16:creationId xmlns:a16="http://schemas.microsoft.com/office/drawing/2014/main" id="{246F82B8-9CC5-6312-108D-12529D7DBAC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939481" y="2045043"/>
            <a:ext cx="914400" cy="914400"/>
          </a:xfrm>
          <a:prstGeom prst="rect">
            <a:avLst/>
          </a:prstGeom>
        </p:spPr>
      </p:pic>
      <p:pic>
        <p:nvPicPr>
          <p:cNvPr id="23" name="Graphic 22" descr="Artificial Intelligence outline">
            <a:extLst>
              <a:ext uri="{FF2B5EF4-FFF2-40B4-BE49-F238E27FC236}">
                <a16:creationId xmlns:a16="http://schemas.microsoft.com/office/drawing/2014/main" id="{0A26FECB-8EEA-11D6-F77C-59ADD44A1B7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114800" y="2971800"/>
            <a:ext cx="914400" cy="914400"/>
          </a:xfrm>
          <a:prstGeom prst="rect">
            <a:avLst/>
          </a:prstGeom>
        </p:spPr>
      </p:pic>
      <p:pic>
        <p:nvPicPr>
          <p:cNvPr id="25" name="Graphic 24" descr="Astronaut male with solid fill">
            <a:extLst>
              <a:ext uri="{FF2B5EF4-FFF2-40B4-BE49-F238E27FC236}">
                <a16:creationId xmlns:a16="http://schemas.microsoft.com/office/drawing/2014/main" id="{13C34030-55E3-420B-6788-2F53D9F6589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370320" y="3575222"/>
            <a:ext cx="914400" cy="914400"/>
          </a:xfrm>
          <a:prstGeom prst="rect">
            <a:avLst/>
          </a:prstGeom>
        </p:spPr>
      </p:pic>
      <p:pic>
        <p:nvPicPr>
          <p:cNvPr id="27" name="Graphic 26" descr="Baseball hat with solid fill">
            <a:extLst>
              <a:ext uri="{FF2B5EF4-FFF2-40B4-BE49-F238E27FC236}">
                <a16:creationId xmlns:a16="http://schemas.microsoft.com/office/drawing/2014/main" id="{423CD2EA-7F7F-1248-D1C6-73C41D58D0A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239795" y="216243"/>
            <a:ext cx="914400" cy="914400"/>
          </a:xfrm>
          <a:prstGeom prst="rect">
            <a:avLst/>
          </a:prstGeom>
        </p:spPr>
      </p:pic>
      <p:pic>
        <p:nvPicPr>
          <p:cNvPr id="29" name="Graphic 28" descr="Binoculars outline">
            <a:extLst>
              <a:ext uri="{FF2B5EF4-FFF2-40B4-BE49-F238E27FC236}">
                <a16:creationId xmlns:a16="http://schemas.microsoft.com/office/drawing/2014/main" id="{FFF6EFF2-B5CB-3930-7C29-672F2FCE07D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544067" y="5039497"/>
            <a:ext cx="914400" cy="914400"/>
          </a:xfrm>
          <a:prstGeom prst="rect">
            <a:avLst/>
          </a:prstGeom>
        </p:spPr>
      </p:pic>
      <p:pic>
        <p:nvPicPr>
          <p:cNvPr id="31" name="Graphic 30" descr="Blender outline">
            <a:extLst>
              <a:ext uri="{FF2B5EF4-FFF2-40B4-BE49-F238E27FC236}">
                <a16:creationId xmlns:a16="http://schemas.microsoft.com/office/drawing/2014/main" id="{90661AEF-BE43-4890-572B-59CDA8C3628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011207" y="21624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89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B379E2-9EA4-D112-B895-A1EAF4FEA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ghtning Bolt 3">
            <a:extLst>
              <a:ext uri="{FF2B5EF4-FFF2-40B4-BE49-F238E27FC236}">
                <a16:creationId xmlns:a16="http://schemas.microsoft.com/office/drawing/2014/main" id="{B727CC14-6285-C74B-EDB7-19934FC4E8BE}"/>
              </a:ext>
            </a:extLst>
          </p:cNvPr>
          <p:cNvSpPr/>
          <p:nvPr/>
        </p:nvSpPr>
        <p:spPr>
          <a:xfrm>
            <a:off x="1556951" y="2660822"/>
            <a:ext cx="914400" cy="914400"/>
          </a:xfrm>
          <a:prstGeom prst="lightningBol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Smiley Face 4">
            <a:extLst>
              <a:ext uri="{FF2B5EF4-FFF2-40B4-BE49-F238E27FC236}">
                <a16:creationId xmlns:a16="http://schemas.microsoft.com/office/drawing/2014/main" id="{3CD49FD2-9F02-5D1F-C116-5E652C11D75C}"/>
              </a:ext>
            </a:extLst>
          </p:cNvPr>
          <p:cNvSpPr/>
          <p:nvPr/>
        </p:nvSpPr>
        <p:spPr>
          <a:xfrm>
            <a:off x="2773680" y="1280160"/>
            <a:ext cx="914400" cy="914400"/>
          </a:xfrm>
          <a:prstGeom prst="smileyFac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Sun 5">
            <a:extLst>
              <a:ext uri="{FF2B5EF4-FFF2-40B4-BE49-F238E27FC236}">
                <a16:creationId xmlns:a16="http://schemas.microsoft.com/office/drawing/2014/main" id="{603A212D-BA0C-55F2-1AD9-947C313ED5CA}"/>
              </a:ext>
            </a:extLst>
          </p:cNvPr>
          <p:cNvSpPr/>
          <p:nvPr/>
        </p:nvSpPr>
        <p:spPr>
          <a:xfrm>
            <a:off x="7129849" y="2606591"/>
            <a:ext cx="914400" cy="914400"/>
          </a:xfrm>
          <a:prstGeom prst="su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8" name="Graphic 7" descr="Acorn with solid fill">
            <a:extLst>
              <a:ext uri="{FF2B5EF4-FFF2-40B4-BE49-F238E27FC236}">
                <a16:creationId xmlns:a16="http://schemas.microsoft.com/office/drawing/2014/main" id="{7F307FD9-A964-C8C4-9406-D77877C10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89805" y="311149"/>
            <a:ext cx="914400" cy="914400"/>
          </a:xfrm>
          <a:prstGeom prst="rect">
            <a:avLst/>
          </a:prstGeom>
        </p:spPr>
      </p:pic>
      <p:pic>
        <p:nvPicPr>
          <p:cNvPr id="10" name="Graphic 9" descr="Advertising outline">
            <a:extLst>
              <a:ext uri="{FF2B5EF4-FFF2-40B4-BE49-F238E27FC236}">
                <a16:creationId xmlns:a16="http://schemas.microsoft.com/office/drawing/2014/main" id="{9732D997-66B7-CB51-713F-7C5E5C15FF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59280" y="3966353"/>
            <a:ext cx="914400" cy="914400"/>
          </a:xfrm>
          <a:prstGeom prst="rect">
            <a:avLst/>
          </a:prstGeom>
        </p:spPr>
      </p:pic>
      <p:pic>
        <p:nvPicPr>
          <p:cNvPr id="12" name="Graphic 11" descr="Alarm Ringing with solid fill">
            <a:extLst>
              <a:ext uri="{FF2B5EF4-FFF2-40B4-BE49-F238E27FC236}">
                <a16:creationId xmlns:a16="http://schemas.microsoft.com/office/drawing/2014/main" id="{E35CEB62-0097-EE13-F7BE-D82A9B4829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28335" y="5039497"/>
            <a:ext cx="914400" cy="914400"/>
          </a:xfrm>
          <a:prstGeom prst="rect">
            <a:avLst/>
          </a:prstGeom>
        </p:spPr>
      </p:pic>
      <p:pic>
        <p:nvPicPr>
          <p:cNvPr id="15" name="Graphic 14" descr="Alterations &amp; Tailoring with solid fill">
            <a:extLst>
              <a:ext uri="{FF2B5EF4-FFF2-40B4-BE49-F238E27FC236}">
                <a16:creationId xmlns:a16="http://schemas.microsoft.com/office/drawing/2014/main" id="{6EE3D873-D9BA-6319-0753-A654D537C2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15665" y="4880753"/>
            <a:ext cx="914400" cy="914400"/>
          </a:xfrm>
          <a:prstGeom prst="rect">
            <a:avLst/>
          </a:prstGeom>
        </p:spPr>
      </p:pic>
      <p:pic>
        <p:nvPicPr>
          <p:cNvPr id="17" name="Graphic 16" descr="Alterations &amp; Tailoring with solid fill">
            <a:extLst>
              <a:ext uri="{FF2B5EF4-FFF2-40B4-BE49-F238E27FC236}">
                <a16:creationId xmlns:a16="http://schemas.microsoft.com/office/drawing/2014/main" id="{6E5801B5-10C2-F3A1-5C94-B9813401866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157738" y="4355757"/>
            <a:ext cx="914400" cy="914400"/>
          </a:xfrm>
          <a:prstGeom prst="rect">
            <a:avLst/>
          </a:prstGeom>
        </p:spPr>
      </p:pic>
      <p:pic>
        <p:nvPicPr>
          <p:cNvPr id="19" name="Graphic 18" descr="Aeroplane outline">
            <a:extLst>
              <a:ext uri="{FF2B5EF4-FFF2-40B4-BE49-F238E27FC236}">
                <a16:creationId xmlns:a16="http://schemas.microsoft.com/office/drawing/2014/main" id="{E708F624-D660-94E4-1E22-1602C9A616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889157" y="1130643"/>
            <a:ext cx="914400" cy="914400"/>
          </a:xfrm>
          <a:prstGeom prst="rect">
            <a:avLst/>
          </a:prstGeom>
        </p:spPr>
      </p:pic>
      <p:pic>
        <p:nvPicPr>
          <p:cNvPr id="21" name="Graphic 20" descr="Alien Face with solid fill">
            <a:extLst>
              <a:ext uri="{FF2B5EF4-FFF2-40B4-BE49-F238E27FC236}">
                <a16:creationId xmlns:a16="http://schemas.microsoft.com/office/drawing/2014/main" id="{331A12B3-2A2D-4588-5B0F-1C856FA2C40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939481" y="2045043"/>
            <a:ext cx="914400" cy="914400"/>
          </a:xfrm>
          <a:prstGeom prst="rect">
            <a:avLst/>
          </a:prstGeom>
        </p:spPr>
      </p:pic>
      <p:pic>
        <p:nvPicPr>
          <p:cNvPr id="23" name="Graphic 22" descr="Artificial Intelligence outline">
            <a:extLst>
              <a:ext uri="{FF2B5EF4-FFF2-40B4-BE49-F238E27FC236}">
                <a16:creationId xmlns:a16="http://schemas.microsoft.com/office/drawing/2014/main" id="{BD568E46-F6E4-EA00-751D-C8CA7B37B68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114800" y="2971800"/>
            <a:ext cx="914400" cy="914400"/>
          </a:xfrm>
          <a:prstGeom prst="rect">
            <a:avLst/>
          </a:prstGeom>
        </p:spPr>
      </p:pic>
      <p:pic>
        <p:nvPicPr>
          <p:cNvPr id="25" name="Graphic 24" descr="Astronaut male with solid fill">
            <a:extLst>
              <a:ext uri="{FF2B5EF4-FFF2-40B4-BE49-F238E27FC236}">
                <a16:creationId xmlns:a16="http://schemas.microsoft.com/office/drawing/2014/main" id="{CBD746C7-536A-CB5B-6613-F9493827989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370320" y="3575222"/>
            <a:ext cx="914400" cy="914400"/>
          </a:xfrm>
          <a:prstGeom prst="rect">
            <a:avLst/>
          </a:prstGeom>
        </p:spPr>
      </p:pic>
      <p:pic>
        <p:nvPicPr>
          <p:cNvPr id="27" name="Graphic 26" descr="Baseball hat with solid fill">
            <a:extLst>
              <a:ext uri="{FF2B5EF4-FFF2-40B4-BE49-F238E27FC236}">
                <a16:creationId xmlns:a16="http://schemas.microsoft.com/office/drawing/2014/main" id="{5078E443-FF9A-4FFB-C5F5-970053AFB62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239795" y="216243"/>
            <a:ext cx="914400" cy="914400"/>
          </a:xfrm>
          <a:prstGeom prst="rect">
            <a:avLst/>
          </a:prstGeom>
        </p:spPr>
      </p:pic>
      <p:pic>
        <p:nvPicPr>
          <p:cNvPr id="29" name="Graphic 28" descr="Binoculars outline">
            <a:extLst>
              <a:ext uri="{FF2B5EF4-FFF2-40B4-BE49-F238E27FC236}">
                <a16:creationId xmlns:a16="http://schemas.microsoft.com/office/drawing/2014/main" id="{AC092727-2BA5-3FE1-62E9-82109ACB87A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544067" y="5039497"/>
            <a:ext cx="914400" cy="914400"/>
          </a:xfrm>
          <a:prstGeom prst="rect">
            <a:avLst/>
          </a:prstGeom>
        </p:spPr>
      </p:pic>
      <p:pic>
        <p:nvPicPr>
          <p:cNvPr id="31" name="Graphic 30" descr="Blender outline">
            <a:extLst>
              <a:ext uri="{FF2B5EF4-FFF2-40B4-BE49-F238E27FC236}">
                <a16:creationId xmlns:a16="http://schemas.microsoft.com/office/drawing/2014/main" id="{DA662B82-E8C1-33A3-0BF3-0144754E485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011207" y="21624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124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D17AE-A0D4-1634-F244-ABC3B19C2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 Graph</a:t>
            </a:r>
          </a:p>
        </p:txBody>
      </p:sp>
      <p:pic>
        <p:nvPicPr>
          <p:cNvPr id="5" name="Content Placeholder 4" descr="A square with a dotted line&#10;&#10;Description automatically generated">
            <a:extLst>
              <a:ext uri="{FF2B5EF4-FFF2-40B4-BE49-F238E27FC236}">
                <a16:creationId xmlns:a16="http://schemas.microsoft.com/office/drawing/2014/main" id="{91C6D297-6FD8-EF1D-CBC2-816AFDE135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769" y="2172494"/>
            <a:ext cx="4572000" cy="3657600"/>
          </a:xfrm>
        </p:spPr>
      </p:pic>
      <p:pic>
        <p:nvPicPr>
          <p:cNvPr id="9" name="Picture 8" descr="A graph of images and images&#10;&#10;Description automatically generated">
            <a:extLst>
              <a:ext uri="{FF2B5EF4-FFF2-40B4-BE49-F238E27FC236}">
                <a16:creationId xmlns:a16="http://schemas.microsoft.com/office/drawing/2014/main" id="{28B1A384-723B-652E-F14D-D953BA772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769" y="2172494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95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3F7F86-96AA-E054-B77D-E909F4A91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63C71C9-AB31-25DE-CBAC-AA52E6DE1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bit of Walking</a:t>
            </a:r>
          </a:p>
        </p:txBody>
      </p:sp>
    </p:spTree>
    <p:extLst>
      <p:ext uri="{BB962C8B-B14F-4D97-AF65-F5344CB8AC3E}">
        <p14:creationId xmlns:p14="http://schemas.microsoft.com/office/powerpoint/2010/main" val="32560496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Multisensory integration in the </a:t>
            </a:r>
            <a:br>
              <a:rPr lang="en-US" dirty="0"/>
            </a:br>
            <a:r>
              <a:rPr lang="en-US" dirty="0"/>
              <a:t>estimation of walked distances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Conditions</a:t>
            </a:r>
          </a:p>
          <a:p>
            <a:pPr lvl="1"/>
            <a:r>
              <a:rPr lang="en-US" dirty="0"/>
              <a:t>Visual Alone</a:t>
            </a:r>
          </a:p>
          <a:p>
            <a:pPr lvl="1"/>
            <a:r>
              <a:rPr lang="en-US" dirty="0"/>
              <a:t>Body Cues</a:t>
            </a:r>
          </a:p>
          <a:p>
            <a:pPr lvl="1"/>
            <a:r>
              <a:rPr lang="en-US" dirty="0"/>
              <a:t>Combined </a:t>
            </a:r>
          </a:p>
          <a:p>
            <a:pPr lvl="1"/>
            <a:endParaRPr lang="en-US" dirty="0"/>
          </a:p>
          <a:p>
            <a:r>
              <a:rPr lang="en-US" dirty="0"/>
              <a:t>4 distances (4, 6, 8 10m)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t="5334"/>
          <a:stretch>
            <a:fillRect/>
          </a:stretch>
        </p:blipFill>
        <p:spPr bwMode="auto">
          <a:xfrm>
            <a:off x="4232125" y="1550709"/>
            <a:ext cx="491187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8" descr="Picture 8">
            <a:extLst>
              <a:ext uri="{FF2B5EF4-FFF2-40B4-BE49-F238E27FC236}">
                <a16:creationId xmlns:a16="http://schemas.microsoft.com/office/drawing/2014/main" id="{12C5D882-AAA1-8F23-8AA0-3A2C414CD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5269" y="4580037"/>
            <a:ext cx="1795795" cy="159692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682551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89404-FB0F-97AE-46D5-ABC4EAF88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FF7DA-B84A-60E1-E48D-6EAD2A1E4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Walking Graph</a:t>
            </a:r>
          </a:p>
        </p:txBody>
      </p:sp>
      <p:pic>
        <p:nvPicPr>
          <p:cNvPr id="10" name="Picture 9" descr="A graph of distance between two lines&#10;&#10;Description automatically generated with medium confidence">
            <a:extLst>
              <a:ext uri="{FF2B5EF4-FFF2-40B4-BE49-F238E27FC236}">
                <a16:creationId xmlns:a16="http://schemas.microsoft.com/office/drawing/2014/main" id="{F282C81F-4A9D-9B2E-8A95-4A1168FB96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826" y="1875949"/>
            <a:ext cx="4572000" cy="3657600"/>
          </a:xfrm>
          <a:prstGeom prst="rect">
            <a:avLst/>
          </a:prstGeom>
        </p:spPr>
      </p:pic>
      <p:pic>
        <p:nvPicPr>
          <p:cNvPr id="8" name="Content Placeholder 7" descr="A graph of distance between two lines&#10;&#10;Description automatically generated with medium confidence">
            <a:extLst>
              <a:ext uri="{FF2B5EF4-FFF2-40B4-BE49-F238E27FC236}">
                <a16:creationId xmlns:a16="http://schemas.microsoft.com/office/drawing/2014/main" id="{50584CDD-5F0E-7D59-7664-FA8EFB16A0F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826" y="1875950"/>
            <a:ext cx="4572000" cy="3657600"/>
          </a:xfrm>
        </p:spPr>
      </p:pic>
    </p:spTree>
    <p:extLst>
      <p:ext uri="{BB962C8B-B14F-4D97-AF65-F5344CB8AC3E}">
        <p14:creationId xmlns:p14="http://schemas.microsoft.com/office/powerpoint/2010/main" val="184210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AA9B6-D07F-ED09-CB5E-ACD2D214A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04129-6056-C836-FB04-0754E61FA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Walking Graph</a:t>
            </a:r>
          </a:p>
        </p:txBody>
      </p:sp>
      <p:pic>
        <p:nvPicPr>
          <p:cNvPr id="6" name="Picture 5" descr="A graph of a blind fold&#10;&#10;Description automatically generated">
            <a:extLst>
              <a:ext uri="{FF2B5EF4-FFF2-40B4-BE49-F238E27FC236}">
                <a16:creationId xmlns:a16="http://schemas.microsoft.com/office/drawing/2014/main" id="{CB9F5D5A-F39F-8589-5BA7-359C63F18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9" y="1600199"/>
            <a:ext cx="5088919" cy="407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5593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D5C39-DB61-0F21-C9D7-AF694D4E2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59E55A-7427-4BF1-4FAA-B6563745E9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014343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Virtual reality setup and stimuli</a:t>
            </a:r>
          </a:p>
        </p:txBody>
      </p:sp>
      <p:pic>
        <p:nvPicPr>
          <p:cNvPr id="16387" name="Picture 1" descr="Setup_visual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9554" r="30034"/>
          <a:stretch>
            <a:fillRect/>
          </a:stretch>
        </p:blipFill>
        <p:spPr>
          <a:xfrm>
            <a:off x="1357313" y="2336007"/>
            <a:ext cx="3133725" cy="2807494"/>
          </a:xfrm>
        </p:spPr>
      </p:pic>
      <p:sp>
        <p:nvSpPr>
          <p:cNvPr id="16389" name="TextBox 5"/>
          <p:cNvSpPr txBox="1">
            <a:spLocks noChangeArrowheads="1"/>
          </p:cNvSpPr>
          <p:nvPr/>
        </p:nvSpPr>
        <p:spPr bwMode="auto">
          <a:xfrm>
            <a:off x="6515100" y="4057651"/>
            <a:ext cx="85725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685800"/>
            <a:r>
              <a:rPr lang="en-US" sz="2100">
                <a:solidFill>
                  <a:prstClr val="white"/>
                </a:solidFill>
                <a:latin typeface="Calibri" pitchFamily="34" charset="0"/>
              </a:rPr>
              <a:t>3D</a:t>
            </a:r>
          </a:p>
        </p:txBody>
      </p:sp>
      <p:sp>
        <p:nvSpPr>
          <p:cNvPr id="16390" name="TextBox 6"/>
          <p:cNvSpPr txBox="1">
            <a:spLocks noChangeArrowheads="1"/>
          </p:cNvSpPr>
          <p:nvPr/>
        </p:nvSpPr>
        <p:spPr bwMode="auto">
          <a:xfrm>
            <a:off x="6515100" y="2464594"/>
            <a:ext cx="85725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685800"/>
            <a:r>
              <a:rPr lang="en-US" sz="2100">
                <a:solidFill>
                  <a:prstClr val="white"/>
                </a:solidFill>
                <a:latin typeface="Calibri" pitchFamily="34" charset="0"/>
              </a:rPr>
              <a:t>2D</a:t>
            </a:r>
          </a:p>
        </p:txBody>
      </p:sp>
      <p:pic>
        <p:nvPicPr>
          <p:cNvPr id="16391" name="Picture 1" descr="Setup_visual"/>
          <p:cNvPicPr>
            <a:picLocks noChangeAspect="1" noChangeArrowheads="1"/>
          </p:cNvPicPr>
          <p:nvPr/>
        </p:nvPicPr>
        <p:blipFill>
          <a:blip r:embed="rId2" cstate="print"/>
          <a:srcRect l="73994" t="50613" r="-61"/>
          <a:stretch>
            <a:fillRect/>
          </a:stretch>
        </p:blipFill>
        <p:spPr bwMode="auto">
          <a:xfrm>
            <a:off x="5054205" y="2303861"/>
            <a:ext cx="2893219" cy="2807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2951E4-8CD7-1235-FB3B-69AB4BA6A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</a:t>
            </a:r>
            <a:r>
              <a:rPr lang="en-US"/>
              <a:t>I Research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77951F-6EED-E095-1106-0D0F2A610F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229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5643563" y="3737374"/>
            <a:ext cx="1620441" cy="1620440"/>
            <a:chOff x="2286000" y="1143000"/>
            <a:chExt cx="4572000" cy="4572000"/>
          </a:xfrm>
        </p:grpSpPr>
        <p:sp>
          <p:nvSpPr>
            <p:cNvPr id="23" name="Rectangle 22"/>
            <p:cNvSpPr/>
            <p:nvPr/>
          </p:nvSpPr>
          <p:spPr bwMode="auto">
            <a:xfrm>
              <a:off x="2286000" y="1143000"/>
              <a:ext cx="4572000" cy="4572000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Isosceles Triangle 23"/>
            <p:cNvSpPr/>
            <p:nvPr/>
          </p:nvSpPr>
          <p:spPr bwMode="auto">
            <a:xfrm>
              <a:off x="4419153" y="2362423"/>
              <a:ext cx="305695" cy="151169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3582687" y="3124984"/>
              <a:ext cx="228432" cy="53412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Oval 25"/>
            <p:cNvSpPr/>
            <p:nvPr/>
          </p:nvSpPr>
          <p:spPr bwMode="auto">
            <a:xfrm>
              <a:off x="5332881" y="3124984"/>
              <a:ext cx="228432" cy="53412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7" name="Oval 26"/>
            <p:cNvSpPr/>
            <p:nvPr/>
          </p:nvSpPr>
          <p:spPr bwMode="auto">
            <a:xfrm>
              <a:off x="3656592" y="2513593"/>
              <a:ext cx="1830816" cy="183081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5643563" y="3737374"/>
            <a:ext cx="1620441" cy="1620440"/>
            <a:chOff x="2286000" y="1143000"/>
            <a:chExt cx="4572000" cy="457200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2286000" y="1143000"/>
              <a:ext cx="4572000" cy="4572000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Isosceles Triangle 11"/>
            <p:cNvSpPr/>
            <p:nvPr/>
          </p:nvSpPr>
          <p:spPr bwMode="auto">
            <a:xfrm>
              <a:off x="4419153" y="2362423"/>
              <a:ext cx="305695" cy="151169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3582687" y="3124984"/>
              <a:ext cx="228432" cy="53412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5332881" y="3124984"/>
              <a:ext cx="228432" cy="53412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Oval 15"/>
            <p:cNvSpPr/>
            <p:nvPr/>
          </p:nvSpPr>
          <p:spPr bwMode="auto">
            <a:xfrm>
              <a:off x="3656592" y="2513593"/>
              <a:ext cx="1830816" cy="183081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2292" name="Title 1"/>
          <p:cNvSpPr>
            <a:spLocks noGrp="1"/>
          </p:cNvSpPr>
          <p:nvPr>
            <p:ph type="title"/>
          </p:nvPr>
        </p:nvSpPr>
        <p:spPr>
          <a:xfrm>
            <a:off x="1385646" y="1052737"/>
            <a:ext cx="6372225" cy="810815"/>
          </a:xfrm>
        </p:spPr>
        <p:txBody>
          <a:bodyPr>
            <a:normAutofit fontScale="90000"/>
          </a:bodyPr>
          <a:lstStyle/>
          <a:p>
            <a:r>
              <a:rPr lang="en-US" dirty="0"/>
              <a:t>Visual-Vestibular Integration </a:t>
            </a:r>
            <a:br>
              <a:rPr lang="en-US" dirty="0"/>
            </a:br>
            <a:r>
              <a:rPr lang="en-US" dirty="0"/>
              <a:t>for Heading</a:t>
            </a:r>
          </a:p>
        </p:txBody>
      </p:sp>
      <p:pic>
        <p:nvPicPr>
          <p:cNvPr id="12295" name="Picture 4"/>
          <p:cNvPicPr>
            <a:picLocks noGrp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333616" y="3729037"/>
            <a:ext cx="1482300" cy="1482329"/>
          </a:xfrm>
          <a:ln w="63500">
            <a:solidFill>
              <a:srgbClr val="00B0F0"/>
            </a:solidFill>
          </a:ln>
        </p:spPr>
      </p:pic>
      <p:cxnSp>
        <p:nvCxnSpPr>
          <p:cNvPr id="15" name="Straight Arrow Connector 14"/>
          <p:cNvCxnSpPr/>
          <p:nvPr/>
        </p:nvCxnSpPr>
        <p:spPr bwMode="auto">
          <a:xfrm>
            <a:off x="3821906" y="2874169"/>
            <a:ext cx="2357438" cy="1519238"/>
          </a:xfrm>
          <a:prstGeom prst="straightConnector1">
            <a:avLst/>
          </a:prstGeom>
          <a:ln w="66675">
            <a:headEnd type="none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 bwMode="auto">
          <a:xfrm>
            <a:off x="3929062" y="4470797"/>
            <a:ext cx="2196704" cy="190500"/>
          </a:xfrm>
          <a:prstGeom prst="straightConnector1">
            <a:avLst/>
          </a:prstGeom>
          <a:ln w="66675">
            <a:headEnd type="none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 bwMode="auto">
          <a:xfrm rot="16200000" flipV="1">
            <a:off x="4841081" y="2892028"/>
            <a:ext cx="2230041" cy="946547"/>
          </a:xfrm>
          <a:prstGeom prst="straightConnector1">
            <a:avLst/>
          </a:prstGeom>
          <a:ln w="66675">
            <a:solidFill>
              <a:schemeClr val="bg1">
                <a:lumMod val="50000"/>
              </a:schemeClr>
            </a:solidFill>
            <a:headEnd type="none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203D3643-D0D8-DE5E-38EE-B1CE6D0B31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08" t="57828"/>
          <a:stretch/>
        </p:blipFill>
        <p:spPr>
          <a:xfrm>
            <a:off x="2198911" y="2171718"/>
            <a:ext cx="1617005" cy="1227260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60908714-B943-BABF-6DE5-0D767DEAA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05" t="1" r="1710" b="54620"/>
          <a:stretch/>
        </p:blipFill>
        <p:spPr>
          <a:xfrm>
            <a:off x="1506650" y="1996309"/>
            <a:ext cx="686271" cy="745102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9164FC0D-F5EA-7916-F239-1C9B8E5B89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42" b="55474"/>
          <a:stretch/>
        </p:blipFill>
        <p:spPr>
          <a:xfrm>
            <a:off x="1569295" y="4994449"/>
            <a:ext cx="683954" cy="7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L -0.10091 -0.427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2" y="-2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Graphical user interface&#10;&#10;Description automatically generated">
            <a:extLst>
              <a:ext uri="{FF2B5EF4-FFF2-40B4-BE49-F238E27FC236}">
                <a16:creationId xmlns:a16="http://schemas.microsoft.com/office/drawing/2014/main" id="{74D5FA12-E621-3A8F-783F-871D3A27B3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627" y="1339850"/>
            <a:ext cx="5126747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4628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4C1F2-F485-D530-4918-D908B1BB0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9C59899-CD83-F255-D3B2-83FA03B39520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03271698-386E-8563-08B8-C301AAA078FA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Content Placeholder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03BA8919-DF6B-7699-A051-8CE58146DE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06" r="85461"/>
          <a:stretch/>
        </p:blipFill>
        <p:spPr>
          <a:xfrm>
            <a:off x="1045347" y="2516957"/>
            <a:ext cx="1066257" cy="2554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3D726D0-8252-2777-1E47-AF836FF1A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592" y="1131094"/>
            <a:ext cx="5466358" cy="994172"/>
          </a:xfrm>
        </p:spPr>
        <p:txBody>
          <a:bodyPr>
            <a:normAutofit/>
          </a:bodyPr>
          <a:lstStyle/>
          <a:p>
            <a:r>
              <a:rPr lang="en-GB" dirty="0"/>
              <a:t>The Experiment</a:t>
            </a:r>
            <a:endParaRPr lang="en-US" dirty="0"/>
          </a:p>
        </p:txBody>
      </p:sp>
      <p:pic>
        <p:nvPicPr>
          <p:cNvPr id="2" name="Content Placeholder 6" descr="Graphical user interface&#10;&#10;Description automatically generated">
            <a:extLst>
              <a:ext uri="{FF2B5EF4-FFF2-40B4-BE49-F238E27FC236}">
                <a16:creationId xmlns:a16="http://schemas.microsoft.com/office/drawing/2014/main" id="{38582201-4C99-283C-29A0-717C3F7747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245" y="2319047"/>
            <a:ext cx="3705527" cy="302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042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BC53A-2CF6-F850-C297-AE8F352A8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66C0928-A32E-BCDF-3E25-56F97B938EA4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2DEF6B3-211D-E3B3-B8D6-F0108178D859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Content Placeholder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8D3AFDDF-C9A8-E98C-412C-C3C641007C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06" r="81348"/>
          <a:stretch/>
        </p:blipFill>
        <p:spPr>
          <a:xfrm>
            <a:off x="1045347" y="2516957"/>
            <a:ext cx="1367915" cy="2554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70B8AE7-F8F8-3E38-1872-882EA1993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592" y="1131094"/>
            <a:ext cx="5466358" cy="994172"/>
          </a:xfrm>
        </p:spPr>
        <p:txBody>
          <a:bodyPr>
            <a:normAutofit/>
          </a:bodyPr>
          <a:lstStyle/>
          <a:p>
            <a:r>
              <a:rPr lang="en-GB" dirty="0"/>
              <a:t>The Experiment</a:t>
            </a:r>
            <a:endParaRPr lang="en-US" dirty="0"/>
          </a:p>
        </p:txBody>
      </p:sp>
      <p:pic>
        <p:nvPicPr>
          <p:cNvPr id="2" name="Content Placeholder 6" descr="Graphical user interface&#10;&#10;Description automatically generated">
            <a:extLst>
              <a:ext uri="{FF2B5EF4-FFF2-40B4-BE49-F238E27FC236}">
                <a16:creationId xmlns:a16="http://schemas.microsoft.com/office/drawing/2014/main" id="{AD8CC803-652C-1C8C-10A6-269449DEDF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245" y="2329321"/>
            <a:ext cx="3705527" cy="302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6672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AC7E54-D659-3FCE-03F0-6AA851296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9334B29-293D-8A83-6287-8E1D161FC915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DC87D7E5-C2C0-D520-5A23-EF8BE804D7EB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Content Placeholder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20B9BC97-3AC8-3610-9EC4-49A484E0F5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06" r="72607"/>
          <a:stretch/>
        </p:blipFill>
        <p:spPr>
          <a:xfrm>
            <a:off x="1045347" y="2516957"/>
            <a:ext cx="2008938" cy="2554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F476D5C-E923-366A-4E67-1AAC64EC5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592" y="1131094"/>
            <a:ext cx="5466358" cy="994172"/>
          </a:xfrm>
        </p:spPr>
        <p:txBody>
          <a:bodyPr>
            <a:normAutofit/>
          </a:bodyPr>
          <a:lstStyle/>
          <a:p>
            <a:r>
              <a:rPr lang="en-GB" dirty="0"/>
              <a:t>The Experiment</a:t>
            </a:r>
            <a:endParaRPr lang="en-US" dirty="0"/>
          </a:p>
        </p:txBody>
      </p:sp>
      <p:pic>
        <p:nvPicPr>
          <p:cNvPr id="2" name="Content Placeholder 6" descr="Graphical user interface&#10;&#10;Description automatically generated">
            <a:extLst>
              <a:ext uri="{FF2B5EF4-FFF2-40B4-BE49-F238E27FC236}">
                <a16:creationId xmlns:a16="http://schemas.microsoft.com/office/drawing/2014/main" id="{57B69452-AB39-2479-5E21-19227F78BE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245" y="2319047"/>
            <a:ext cx="3705527" cy="302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7462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FF78A0-F212-91A8-686D-4F2724F953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F7A1B0B-0F40-882E-729C-47121A8A2E28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A989969C-D4A8-1A33-1483-27975541B81F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Content Placeholder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11B0E861-536E-733F-DE8B-CC5340B6FA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06" r="67337"/>
          <a:stretch/>
        </p:blipFill>
        <p:spPr>
          <a:xfrm>
            <a:off x="1045347" y="2516957"/>
            <a:ext cx="2395437" cy="2554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5C9753B-D3D9-A0EC-419D-C611C39DC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592" y="1131094"/>
            <a:ext cx="5466358" cy="994172"/>
          </a:xfrm>
        </p:spPr>
        <p:txBody>
          <a:bodyPr>
            <a:normAutofit/>
          </a:bodyPr>
          <a:lstStyle/>
          <a:p>
            <a:r>
              <a:rPr lang="en-GB" dirty="0"/>
              <a:t>The Experiment</a:t>
            </a:r>
            <a:endParaRPr lang="en-US" dirty="0"/>
          </a:p>
        </p:txBody>
      </p:sp>
      <p:pic>
        <p:nvPicPr>
          <p:cNvPr id="2" name="Content Placeholder 6" descr="Graphical user interface&#10;&#10;Description automatically generated">
            <a:extLst>
              <a:ext uri="{FF2B5EF4-FFF2-40B4-BE49-F238E27FC236}">
                <a16:creationId xmlns:a16="http://schemas.microsoft.com/office/drawing/2014/main" id="{05053A13-FA51-DC67-84BC-3E8AE4150A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245" y="2319047"/>
            <a:ext cx="3705527" cy="302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1599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4B9570A-B31B-4829-8CC1-FCBCC256BA8D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F6EBE7E-0110-43E1-80AD-CFD7D154D6B9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Content Placeholder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129A720C-2EB8-45A3-A42A-C039EAF2F9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15"/>
          <a:stretch/>
        </p:blipFill>
        <p:spPr>
          <a:xfrm>
            <a:off x="1045346" y="2274774"/>
            <a:ext cx="7919267" cy="30200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233B05D-A15E-A0A2-C094-7769EF0C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592" y="1131094"/>
            <a:ext cx="5466358" cy="994172"/>
          </a:xfrm>
        </p:spPr>
        <p:txBody>
          <a:bodyPr>
            <a:normAutofit/>
          </a:bodyPr>
          <a:lstStyle/>
          <a:p>
            <a:r>
              <a:rPr lang="en-GB" dirty="0"/>
              <a:t>The Experiment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5525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Reliability</a:t>
            </a:r>
            <a:endParaRPr lang="en-US" dirty="0"/>
          </a:p>
        </p:txBody>
      </p:sp>
      <p:pic>
        <p:nvPicPr>
          <p:cNvPr id="5" name="Picture 4" descr="A graph with lines and numbers&#10;&#10;Description automatically generated">
            <a:extLst>
              <a:ext uri="{FF2B5EF4-FFF2-40B4-BE49-F238E27FC236}">
                <a16:creationId xmlns:a16="http://schemas.microsoft.com/office/drawing/2014/main" id="{B8B991DE-FC35-7DD9-404D-24D8680683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94" y="1600200"/>
            <a:ext cx="4572000" cy="3657600"/>
          </a:xfrm>
          <a:prstGeom prst="rect">
            <a:avLst/>
          </a:prstGeom>
        </p:spPr>
      </p:pic>
      <p:pic>
        <p:nvPicPr>
          <p:cNvPr id="8" name="Picture 7" descr="A graph with lines and numbers&#10;&#10;Description automatically generated">
            <a:extLst>
              <a:ext uri="{FF2B5EF4-FFF2-40B4-BE49-F238E27FC236}">
                <a16:creationId xmlns:a16="http://schemas.microsoft.com/office/drawing/2014/main" id="{95A2FD4F-DDBA-402A-782E-A96B382AF0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758" y="1600200"/>
            <a:ext cx="4572000" cy="36576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8F85B-A0FE-73B4-F196-7A1DC1DAD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Multisensory</a:t>
            </a:r>
          </a:p>
        </p:txBody>
      </p:sp>
      <p:pic>
        <p:nvPicPr>
          <p:cNvPr id="5" name="Content Placeholder 4" descr="A graph of a line graph&#10;&#10;Description automatically generated with medium confidence">
            <a:extLst>
              <a:ext uri="{FF2B5EF4-FFF2-40B4-BE49-F238E27FC236}">
                <a16:creationId xmlns:a16="http://schemas.microsoft.com/office/drawing/2014/main" id="{123C6BEA-5186-C2D1-C8B8-8A864CCD6D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769" y="2172494"/>
            <a:ext cx="4572000" cy="3657600"/>
          </a:xfrm>
        </p:spPr>
      </p:pic>
    </p:spTree>
    <p:extLst>
      <p:ext uri="{BB962C8B-B14F-4D97-AF65-F5344CB8AC3E}">
        <p14:creationId xmlns:p14="http://schemas.microsoft.com/office/powerpoint/2010/main" val="21503384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5652120" y="3699031"/>
            <a:ext cx="1620441" cy="1620440"/>
            <a:chOff x="2286000" y="1143000"/>
            <a:chExt cx="4572000" cy="4572000"/>
          </a:xfrm>
        </p:grpSpPr>
        <p:sp>
          <p:nvSpPr>
            <p:cNvPr id="30" name="Rectangle 29"/>
            <p:cNvSpPr/>
            <p:nvPr/>
          </p:nvSpPr>
          <p:spPr bwMode="auto">
            <a:xfrm>
              <a:off x="2286000" y="1143000"/>
              <a:ext cx="4572000" cy="4572000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1" name="Isosceles Triangle 30"/>
            <p:cNvSpPr/>
            <p:nvPr/>
          </p:nvSpPr>
          <p:spPr bwMode="auto">
            <a:xfrm>
              <a:off x="4419153" y="2362423"/>
              <a:ext cx="305695" cy="151169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2" name="Oval 31"/>
            <p:cNvSpPr/>
            <p:nvPr/>
          </p:nvSpPr>
          <p:spPr bwMode="auto">
            <a:xfrm>
              <a:off x="3582687" y="3124984"/>
              <a:ext cx="228432" cy="53412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Oval 32"/>
            <p:cNvSpPr/>
            <p:nvPr/>
          </p:nvSpPr>
          <p:spPr bwMode="auto">
            <a:xfrm>
              <a:off x="5332881" y="3124984"/>
              <a:ext cx="228432" cy="53412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4" name="Oval 33"/>
            <p:cNvSpPr/>
            <p:nvPr/>
          </p:nvSpPr>
          <p:spPr bwMode="auto">
            <a:xfrm>
              <a:off x="3656592" y="2513593"/>
              <a:ext cx="1830816" cy="183081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5652120" y="3699031"/>
            <a:ext cx="1620441" cy="1620440"/>
            <a:chOff x="2286000" y="1143000"/>
            <a:chExt cx="4572000" cy="457200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2286000" y="1143000"/>
              <a:ext cx="4572000" cy="4572000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Isosceles Triangle 11"/>
            <p:cNvSpPr/>
            <p:nvPr/>
          </p:nvSpPr>
          <p:spPr bwMode="auto">
            <a:xfrm>
              <a:off x="4419153" y="2362423"/>
              <a:ext cx="305695" cy="151169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3582687" y="3124984"/>
              <a:ext cx="228432" cy="53412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5332881" y="3124984"/>
              <a:ext cx="228432" cy="53412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Oval 15"/>
            <p:cNvSpPr/>
            <p:nvPr/>
          </p:nvSpPr>
          <p:spPr bwMode="auto">
            <a:xfrm>
              <a:off x="3656592" y="2513593"/>
              <a:ext cx="1830816" cy="183081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2292" name="Title 1"/>
          <p:cNvSpPr>
            <a:spLocks noGrp="1"/>
          </p:cNvSpPr>
          <p:nvPr>
            <p:ph type="title"/>
          </p:nvPr>
        </p:nvSpPr>
        <p:spPr>
          <a:xfrm>
            <a:off x="1385646" y="998731"/>
            <a:ext cx="6372225" cy="810815"/>
          </a:xfrm>
        </p:spPr>
        <p:txBody>
          <a:bodyPr>
            <a:normAutofit fontScale="90000"/>
          </a:bodyPr>
          <a:lstStyle/>
          <a:p>
            <a:r>
              <a:rPr lang="en-US" dirty="0"/>
              <a:t>Visual-Vestibular Integration </a:t>
            </a:r>
            <a:br>
              <a:rPr lang="en-US" dirty="0"/>
            </a:br>
            <a:r>
              <a:rPr lang="en-US" dirty="0"/>
              <a:t>for Heading (conflict)</a:t>
            </a:r>
          </a:p>
        </p:txBody>
      </p:sp>
      <p:pic>
        <p:nvPicPr>
          <p:cNvPr id="12295" name="Picture 4"/>
          <p:cNvPicPr>
            <a:picLocks noGrp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303748" y="3729037"/>
            <a:ext cx="1509300" cy="1482329"/>
          </a:xfrm>
          <a:ln w="63500">
            <a:solidFill>
              <a:srgbClr val="00B0F0"/>
            </a:solidFill>
          </a:ln>
        </p:spPr>
      </p:pic>
      <p:cxnSp>
        <p:nvCxnSpPr>
          <p:cNvPr id="15" name="Straight Arrow Connector 14"/>
          <p:cNvCxnSpPr/>
          <p:nvPr/>
        </p:nvCxnSpPr>
        <p:spPr bwMode="auto">
          <a:xfrm>
            <a:off x="3821906" y="2874169"/>
            <a:ext cx="2357438" cy="1519238"/>
          </a:xfrm>
          <a:prstGeom prst="straightConnector1">
            <a:avLst/>
          </a:prstGeom>
          <a:ln w="66675"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 bwMode="auto">
          <a:xfrm>
            <a:off x="3929062" y="4470797"/>
            <a:ext cx="2196704" cy="190500"/>
          </a:xfrm>
          <a:prstGeom prst="straightConnector1">
            <a:avLst/>
          </a:prstGeom>
          <a:ln w="66675">
            <a:solidFill>
              <a:srgbClr val="00B0F0"/>
            </a:solidFill>
            <a:headEnd type="none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 bwMode="auto">
          <a:xfrm flipH="1" flipV="1">
            <a:off x="5328084" y="2294874"/>
            <a:ext cx="1108565" cy="2176035"/>
          </a:xfrm>
          <a:prstGeom prst="straightConnector1">
            <a:avLst/>
          </a:prstGeom>
          <a:ln w="66675"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 bwMode="auto">
          <a:xfrm flipV="1">
            <a:off x="6462210" y="2294874"/>
            <a:ext cx="1261412" cy="2182323"/>
          </a:xfrm>
          <a:prstGeom prst="straightConnector1">
            <a:avLst/>
          </a:prstGeom>
          <a:ln w="66675">
            <a:solidFill>
              <a:srgbClr val="00B0F0"/>
            </a:solidFill>
            <a:headEnd type="none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 bwMode="auto">
          <a:xfrm flipH="1" flipV="1">
            <a:off x="6030162" y="2240868"/>
            <a:ext cx="438336" cy="2242617"/>
          </a:xfrm>
          <a:prstGeom prst="straightConnector1">
            <a:avLst/>
          </a:prstGeom>
          <a:ln w="66675">
            <a:solidFill>
              <a:schemeClr val="bg1">
                <a:lumMod val="50000"/>
              </a:schemeClr>
            </a:solidFill>
            <a:headEnd type="none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Pie 23"/>
          <p:cNvSpPr/>
          <p:nvPr/>
        </p:nvSpPr>
        <p:spPr>
          <a:xfrm rot="13638470">
            <a:off x="5430146" y="3503012"/>
            <a:ext cx="2064130" cy="1904202"/>
          </a:xfrm>
          <a:prstGeom prst="pie">
            <a:avLst>
              <a:gd name="adj1" fmla="val 946715"/>
              <a:gd name="adj2" fmla="val 43278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77526" y="3158970"/>
            <a:ext cx="2824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l-GR" sz="1350" dirty="0">
                <a:solidFill>
                  <a:prstClr val="black"/>
                </a:solidFill>
                <a:latin typeface="Calibri" panose="020F0502020204030204"/>
              </a:rPr>
              <a:t>Δ</a:t>
            </a: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5AD49E9E-5CBC-C8CA-0A40-863205FB11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08" t="57828"/>
          <a:stretch/>
        </p:blipFill>
        <p:spPr>
          <a:xfrm>
            <a:off x="2198911" y="2171718"/>
            <a:ext cx="1617005" cy="1227260"/>
          </a:xfrm>
          <a:prstGeom prst="rect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8B1886D9-47A7-1617-897A-2CF0E97CA2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05" t="1" r="1710" b="54620"/>
          <a:stretch/>
        </p:blipFill>
        <p:spPr>
          <a:xfrm>
            <a:off x="1506650" y="1996309"/>
            <a:ext cx="686271" cy="745102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FA586883-B112-D7A6-E772-9665B86210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42" b="55474"/>
          <a:stretch/>
        </p:blipFill>
        <p:spPr>
          <a:xfrm>
            <a:off x="1569295" y="4994449"/>
            <a:ext cx="68395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60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3.05273E-6 L -0.06163 -0.4165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0" y="-20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F415F-E0CB-3BAD-1A68-B45A2EDEA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Rectangle 2">
            <a:extLst>
              <a:ext uri="{FF2B5EF4-FFF2-40B4-BE49-F238E27FC236}">
                <a16:creationId xmlns:a16="http://schemas.microsoft.com/office/drawing/2014/main" id="{E960760E-FC65-8DF9-6E9B-D64D36C707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4500"/>
            </a:lvl1pPr>
          </a:lstStyle>
          <a:p>
            <a:r>
              <a:rPr lang="en-IE" dirty="0"/>
              <a:t>The Senses</a:t>
            </a:r>
          </a:p>
        </p:txBody>
      </p:sp>
      <p:sp>
        <p:nvSpPr>
          <p:cNvPr id="146" name="Rectangle 3">
            <a:extLst>
              <a:ext uri="{FF2B5EF4-FFF2-40B4-BE49-F238E27FC236}">
                <a16:creationId xmlns:a16="http://schemas.microsoft.com/office/drawing/2014/main" id="{6FA08533-49AB-0C2F-3C1D-F9F8DAA59334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sz="2600" dirty="0"/>
              <a:t>The Big Five</a:t>
            </a:r>
          </a:p>
          <a:p>
            <a:pPr marL="342900" lvl="1" indent="0">
              <a:spcBef>
                <a:spcPts val="450"/>
              </a:spcBef>
              <a:buClr>
                <a:schemeClr val="accent2"/>
              </a:buClr>
              <a:buNone/>
              <a:defRPr sz="2800"/>
            </a:pPr>
            <a:r>
              <a:rPr lang="en-IE" sz="2200" dirty="0"/>
              <a:t>1. Visual</a:t>
            </a:r>
          </a:p>
          <a:p>
            <a:pPr marL="342900" lvl="1" indent="0">
              <a:spcBef>
                <a:spcPts val="450"/>
              </a:spcBef>
              <a:buClr>
                <a:schemeClr val="accent2"/>
              </a:buClr>
              <a:buNone/>
              <a:defRPr sz="2800"/>
            </a:pPr>
            <a:endParaRPr lang="en-IE" sz="2200" dirty="0"/>
          </a:p>
          <a:p>
            <a:pPr marL="342900" lvl="1" indent="0">
              <a:spcBef>
                <a:spcPts val="450"/>
              </a:spcBef>
              <a:buClr>
                <a:schemeClr val="accent2"/>
              </a:buClr>
              <a:buNone/>
              <a:defRPr sz="2800"/>
            </a:pPr>
            <a:r>
              <a:rPr lang="en-IE" sz="2200" dirty="0"/>
              <a:t>2. Auditory</a:t>
            </a:r>
          </a:p>
          <a:p>
            <a:pPr marL="342900" lvl="1" indent="0">
              <a:spcBef>
                <a:spcPts val="450"/>
              </a:spcBef>
              <a:buClr>
                <a:schemeClr val="accent2"/>
              </a:buClr>
              <a:buNone/>
              <a:defRPr sz="2800"/>
            </a:pPr>
            <a:endParaRPr lang="en-IE" sz="2200" dirty="0"/>
          </a:p>
          <a:p>
            <a:pPr marL="342900" lvl="1" indent="0">
              <a:spcBef>
                <a:spcPts val="450"/>
              </a:spcBef>
              <a:buClr>
                <a:schemeClr val="accent2"/>
              </a:buClr>
              <a:buNone/>
              <a:defRPr sz="2800"/>
            </a:pPr>
            <a:r>
              <a:rPr lang="en-IE" sz="2200" dirty="0"/>
              <a:t>3. Olfactory (smell) System</a:t>
            </a:r>
          </a:p>
          <a:p>
            <a:pPr marL="342900" lvl="1" indent="0">
              <a:spcBef>
                <a:spcPts val="450"/>
              </a:spcBef>
              <a:buClr>
                <a:schemeClr val="accent2"/>
              </a:buClr>
              <a:buNone/>
              <a:defRPr sz="2800"/>
            </a:pPr>
            <a:endParaRPr lang="en-IE" sz="2200" dirty="0"/>
          </a:p>
          <a:p>
            <a:pPr marL="342900" lvl="1" indent="0">
              <a:spcBef>
                <a:spcPts val="450"/>
              </a:spcBef>
              <a:buClr>
                <a:schemeClr val="accent2"/>
              </a:buClr>
              <a:buNone/>
              <a:defRPr sz="2800"/>
            </a:pPr>
            <a:r>
              <a:rPr lang="en-IE" sz="2200" dirty="0"/>
              <a:t>4. Gustatory (taste) System</a:t>
            </a:r>
          </a:p>
          <a:p>
            <a:pPr marL="342900" lvl="1" indent="0">
              <a:spcBef>
                <a:spcPts val="450"/>
              </a:spcBef>
              <a:buClr>
                <a:schemeClr val="accent2"/>
              </a:buClr>
              <a:buNone/>
              <a:defRPr sz="2800"/>
            </a:pPr>
            <a:endParaRPr lang="en-IE" sz="2200" dirty="0"/>
          </a:p>
          <a:p>
            <a:pPr marL="342900" lvl="1" indent="0">
              <a:spcBef>
                <a:spcPts val="450"/>
              </a:spcBef>
              <a:buClr>
                <a:schemeClr val="accent2"/>
              </a:buClr>
              <a:buNone/>
              <a:defRPr sz="2800"/>
            </a:pPr>
            <a:r>
              <a:rPr lang="en-IE" sz="2200" dirty="0"/>
              <a:t> 5. Tactile System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59F79A3-4CAB-9C55-6800-AA73F4665C5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E" sz="2600" dirty="0"/>
              <a:t>A Couple More</a:t>
            </a:r>
          </a:p>
          <a:p>
            <a:pPr marL="342900" lvl="1" indent="0">
              <a:spcBef>
                <a:spcPts val="450"/>
              </a:spcBef>
              <a:buClr>
                <a:schemeClr val="accent2"/>
              </a:buClr>
              <a:buNone/>
              <a:defRPr sz="2800"/>
            </a:pPr>
            <a:r>
              <a:rPr lang="en-IE" sz="2200" dirty="0"/>
              <a:t>6. Vestibular</a:t>
            </a:r>
          </a:p>
          <a:p>
            <a:pPr marL="342900" lvl="1" indent="0">
              <a:spcBef>
                <a:spcPts val="450"/>
              </a:spcBef>
              <a:buClr>
                <a:schemeClr val="accent2"/>
              </a:buClr>
              <a:buNone/>
              <a:defRPr sz="2800"/>
            </a:pPr>
            <a:endParaRPr lang="en-IE" sz="2200" dirty="0"/>
          </a:p>
          <a:p>
            <a:pPr marL="342900" lvl="1" indent="0">
              <a:spcBef>
                <a:spcPts val="450"/>
              </a:spcBef>
              <a:buClr>
                <a:schemeClr val="accent2"/>
              </a:buClr>
              <a:buNone/>
              <a:defRPr sz="2800"/>
            </a:pPr>
            <a:r>
              <a:rPr lang="en-IE" sz="2200" dirty="0"/>
              <a:t>7. Proprioception</a:t>
            </a:r>
          </a:p>
          <a:p>
            <a:pPr marL="342900" lvl="1" indent="0">
              <a:spcBef>
                <a:spcPts val="450"/>
              </a:spcBef>
              <a:buClr>
                <a:schemeClr val="accent2"/>
              </a:buClr>
              <a:buNone/>
              <a:defRPr sz="2800"/>
            </a:pPr>
            <a:endParaRPr lang="en-IE" sz="2200" dirty="0"/>
          </a:p>
          <a:p>
            <a:pPr marL="342900" lvl="1" indent="0">
              <a:spcBef>
                <a:spcPts val="450"/>
              </a:spcBef>
              <a:buClr>
                <a:schemeClr val="accent2"/>
              </a:buClr>
              <a:buNone/>
              <a:defRPr sz="2800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81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logic of conflicts</a:t>
            </a:r>
            <a:endParaRPr lang="en-US"/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1485900" y="2132857"/>
            <a:ext cx="6172200" cy="34692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dirty="0"/>
              <a:t>Equally weighted</a:t>
            </a:r>
          </a:p>
          <a:p>
            <a:endParaRPr lang="en-GB" dirty="0"/>
          </a:p>
          <a:p>
            <a:pPr>
              <a:buNone/>
            </a:pPr>
            <a:endParaRPr lang="en-GB" dirty="0"/>
          </a:p>
          <a:p>
            <a:pPr>
              <a:buNone/>
            </a:pPr>
            <a:r>
              <a:rPr lang="en-GB" dirty="0"/>
              <a:t>Vestibular weighted more</a:t>
            </a:r>
          </a:p>
          <a:p>
            <a:pPr>
              <a:buFont typeface="Wingdings" pitchFamily="2" charset="2"/>
              <a:buNone/>
            </a:pPr>
            <a:endParaRPr lang="en-GB" dirty="0"/>
          </a:p>
          <a:p>
            <a:pPr>
              <a:buFont typeface="Wingdings" pitchFamily="2" charset="2"/>
              <a:buNone/>
            </a:pPr>
            <a:endParaRPr lang="en-GB" dirty="0"/>
          </a:p>
          <a:p>
            <a:pPr>
              <a:buNone/>
            </a:pPr>
            <a:r>
              <a:rPr lang="en-GB" dirty="0"/>
              <a:t>Vision weighted more</a:t>
            </a:r>
            <a:endParaRPr lang="en-US" dirty="0"/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4F20595A-8B1A-2DF4-7282-1DA0FF9AD9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42" b="55474"/>
          <a:stretch/>
        </p:blipFill>
        <p:spPr>
          <a:xfrm>
            <a:off x="6368286" y="2480341"/>
            <a:ext cx="683954" cy="720000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A8ED506A-4227-75EC-AA0B-2BD59B4CE1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05" t="1" r="1710" b="54620"/>
          <a:stretch/>
        </p:blipFill>
        <p:spPr>
          <a:xfrm>
            <a:off x="1748624" y="2529118"/>
            <a:ext cx="686271" cy="745102"/>
          </a:xfrm>
          <a:prstGeom prst="rect">
            <a:avLst/>
          </a:prstGeom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B5611FE7-68CA-6A01-A972-53725171D6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42" b="55474"/>
          <a:stretch/>
        </p:blipFill>
        <p:spPr>
          <a:xfrm>
            <a:off x="6368286" y="3607323"/>
            <a:ext cx="683954" cy="720000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76E8D9E2-9FD1-5250-6CCE-C9B3677B48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05" t="1" r="1710" b="54620"/>
          <a:stretch/>
        </p:blipFill>
        <p:spPr>
          <a:xfrm>
            <a:off x="1748624" y="3656100"/>
            <a:ext cx="686271" cy="745102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56576D2D-5F95-4237-3ED8-FCC645B0E2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05" t="1" r="1710" b="54620"/>
          <a:stretch/>
        </p:blipFill>
        <p:spPr>
          <a:xfrm>
            <a:off x="1838288" y="4808599"/>
            <a:ext cx="686271" cy="745102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439BC25D-BF99-5BD6-881E-65AD888753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42" b="55474"/>
          <a:stretch/>
        </p:blipFill>
        <p:spPr>
          <a:xfrm>
            <a:off x="6457950" y="4759822"/>
            <a:ext cx="68395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05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0.21041 0.0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21" y="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8 0.00787 L -0.23385 0.012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02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0.11215 0.0027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8" y="13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8 0.00787 L -0.4 0.0150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01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07407E-6 L 0.42587 -0.007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85" y="-37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9 0.00787 L -0.09375 0.0071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8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B745598-9DE6-02EC-CF8A-394954511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80BD70B-5C8E-B684-93AE-D7603434FC89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5DA6B0F7-5447-3D28-9C89-A5CC2935F6F4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Content Placeholder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B18C1431-ACD1-E13F-69CE-3C3D935F6A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56" b="47050"/>
          <a:stretch/>
        </p:blipFill>
        <p:spPr>
          <a:xfrm>
            <a:off x="928419" y="2182746"/>
            <a:ext cx="8036194" cy="3498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7DAFEA1-D449-C9B2-7F9A-939027F91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592" y="1131094"/>
            <a:ext cx="5466358" cy="994172"/>
          </a:xfrm>
        </p:spPr>
        <p:txBody>
          <a:bodyPr>
            <a:normAutofit/>
          </a:bodyPr>
          <a:lstStyle/>
          <a:p>
            <a:r>
              <a:rPr lang="en-GB" dirty="0"/>
              <a:t>The Experiment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2783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668EB-F6EF-2666-9C2A-3890DC728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Maths</a:t>
            </a:r>
            <a:r>
              <a:rPr lang="en-US" dirty="0"/>
              <a:t> can make a Prediction</a:t>
            </a:r>
          </a:p>
        </p:txBody>
      </p:sp>
      <p:pic>
        <p:nvPicPr>
          <p:cNvPr id="4" name="New picture">
            <a:extLst>
              <a:ext uri="{FF2B5EF4-FFF2-40B4-BE49-F238E27FC236}">
                <a16:creationId xmlns:a16="http://schemas.microsoft.com/office/drawing/2014/main" id="{72F0F3A0-E3F2-8E7F-366E-4DB0502827E8}"/>
              </a:ext>
            </a:extLst>
          </p:cNvPr>
          <p:cNvPicPr>
            <a:picLocks noGrp="1" noChangeAspect="1" noChangeArrowheads="1"/>
          </p:cNvPicPr>
          <p:nvPr>
            <p:ph idx="1"/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197" y="1825625"/>
            <a:ext cx="4307144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89053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911C3B-C91F-2242-8D72-FF3A725F5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370" y="1036155"/>
            <a:ext cx="8263890" cy="1075811"/>
          </a:xfrm>
        </p:spPr>
        <p:txBody>
          <a:bodyPr anchor="b">
            <a:normAutofit/>
          </a:bodyPr>
          <a:lstStyle/>
          <a:p>
            <a:r>
              <a:rPr lang="en-US" sz="4050"/>
              <a:t>Ongoing Research Questions</a:t>
            </a:r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9370" y="2118408"/>
            <a:ext cx="8229600" cy="13716"/>
          </a:xfrm>
          <a:custGeom>
            <a:avLst/>
            <a:gdLst>
              <a:gd name="connsiteX0" fmla="*/ 0 w 8229600"/>
              <a:gd name="connsiteY0" fmla="*/ 0 h 13716"/>
              <a:gd name="connsiteX1" fmla="*/ 521208 w 8229600"/>
              <a:gd name="connsiteY1" fmla="*/ 0 h 13716"/>
              <a:gd name="connsiteX2" fmla="*/ 1371600 w 8229600"/>
              <a:gd name="connsiteY2" fmla="*/ 0 h 13716"/>
              <a:gd name="connsiteX3" fmla="*/ 2221992 w 8229600"/>
              <a:gd name="connsiteY3" fmla="*/ 0 h 13716"/>
              <a:gd name="connsiteX4" fmla="*/ 3072384 w 8229600"/>
              <a:gd name="connsiteY4" fmla="*/ 0 h 13716"/>
              <a:gd name="connsiteX5" fmla="*/ 3511296 w 8229600"/>
              <a:gd name="connsiteY5" fmla="*/ 0 h 13716"/>
              <a:gd name="connsiteX6" fmla="*/ 4114800 w 8229600"/>
              <a:gd name="connsiteY6" fmla="*/ 0 h 13716"/>
              <a:gd name="connsiteX7" fmla="*/ 4553712 w 8229600"/>
              <a:gd name="connsiteY7" fmla="*/ 0 h 13716"/>
              <a:gd name="connsiteX8" fmla="*/ 5239512 w 8229600"/>
              <a:gd name="connsiteY8" fmla="*/ 0 h 13716"/>
              <a:gd name="connsiteX9" fmla="*/ 5843016 w 8229600"/>
              <a:gd name="connsiteY9" fmla="*/ 0 h 13716"/>
              <a:gd name="connsiteX10" fmla="*/ 6611112 w 8229600"/>
              <a:gd name="connsiteY10" fmla="*/ 0 h 13716"/>
              <a:gd name="connsiteX11" fmla="*/ 7461504 w 8229600"/>
              <a:gd name="connsiteY11" fmla="*/ 0 h 13716"/>
              <a:gd name="connsiteX12" fmla="*/ 8229600 w 8229600"/>
              <a:gd name="connsiteY12" fmla="*/ 0 h 13716"/>
              <a:gd name="connsiteX13" fmla="*/ 8229600 w 8229600"/>
              <a:gd name="connsiteY13" fmla="*/ 13716 h 13716"/>
              <a:gd name="connsiteX14" fmla="*/ 7461504 w 8229600"/>
              <a:gd name="connsiteY14" fmla="*/ 13716 h 13716"/>
              <a:gd name="connsiteX15" fmla="*/ 6940296 w 8229600"/>
              <a:gd name="connsiteY15" fmla="*/ 13716 h 13716"/>
              <a:gd name="connsiteX16" fmla="*/ 6419088 w 8229600"/>
              <a:gd name="connsiteY16" fmla="*/ 13716 h 13716"/>
              <a:gd name="connsiteX17" fmla="*/ 5650992 w 8229600"/>
              <a:gd name="connsiteY17" fmla="*/ 13716 h 13716"/>
              <a:gd name="connsiteX18" fmla="*/ 5129784 w 8229600"/>
              <a:gd name="connsiteY18" fmla="*/ 13716 h 13716"/>
              <a:gd name="connsiteX19" fmla="*/ 4690872 w 8229600"/>
              <a:gd name="connsiteY19" fmla="*/ 13716 h 13716"/>
              <a:gd name="connsiteX20" fmla="*/ 4087368 w 8229600"/>
              <a:gd name="connsiteY20" fmla="*/ 13716 h 13716"/>
              <a:gd name="connsiteX21" fmla="*/ 3401568 w 8229600"/>
              <a:gd name="connsiteY21" fmla="*/ 13716 h 13716"/>
              <a:gd name="connsiteX22" fmla="*/ 2798064 w 8229600"/>
              <a:gd name="connsiteY22" fmla="*/ 13716 h 13716"/>
              <a:gd name="connsiteX23" fmla="*/ 2276856 w 8229600"/>
              <a:gd name="connsiteY23" fmla="*/ 13716 h 13716"/>
              <a:gd name="connsiteX24" fmla="*/ 1426464 w 8229600"/>
              <a:gd name="connsiteY24" fmla="*/ 13716 h 13716"/>
              <a:gd name="connsiteX25" fmla="*/ 740664 w 8229600"/>
              <a:gd name="connsiteY25" fmla="*/ 13716 h 13716"/>
              <a:gd name="connsiteX26" fmla="*/ 0 w 8229600"/>
              <a:gd name="connsiteY26" fmla="*/ 13716 h 13716"/>
              <a:gd name="connsiteX27" fmla="*/ 0 w 8229600"/>
              <a:gd name="connsiteY27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229600" h="13716" fill="none" extrusionOk="0">
                <a:moveTo>
                  <a:pt x="0" y="0"/>
                </a:moveTo>
                <a:cubicBezTo>
                  <a:pt x="227594" y="-4267"/>
                  <a:pt x="329693" y="13251"/>
                  <a:pt x="521208" y="0"/>
                </a:cubicBezTo>
                <a:cubicBezTo>
                  <a:pt x="712723" y="-13251"/>
                  <a:pt x="1137373" y="-13618"/>
                  <a:pt x="1371600" y="0"/>
                </a:cubicBezTo>
                <a:cubicBezTo>
                  <a:pt x="1605827" y="13618"/>
                  <a:pt x="1975382" y="-27374"/>
                  <a:pt x="2221992" y="0"/>
                </a:cubicBezTo>
                <a:cubicBezTo>
                  <a:pt x="2468602" y="27374"/>
                  <a:pt x="2863316" y="-20517"/>
                  <a:pt x="3072384" y="0"/>
                </a:cubicBezTo>
                <a:cubicBezTo>
                  <a:pt x="3281452" y="20517"/>
                  <a:pt x="3331438" y="10793"/>
                  <a:pt x="3511296" y="0"/>
                </a:cubicBezTo>
                <a:cubicBezTo>
                  <a:pt x="3691154" y="-10793"/>
                  <a:pt x="3906405" y="-29737"/>
                  <a:pt x="4114800" y="0"/>
                </a:cubicBezTo>
                <a:cubicBezTo>
                  <a:pt x="4323195" y="29737"/>
                  <a:pt x="4428852" y="-2234"/>
                  <a:pt x="4553712" y="0"/>
                </a:cubicBezTo>
                <a:cubicBezTo>
                  <a:pt x="4678572" y="2234"/>
                  <a:pt x="5065629" y="29368"/>
                  <a:pt x="5239512" y="0"/>
                </a:cubicBezTo>
                <a:cubicBezTo>
                  <a:pt x="5413395" y="-29368"/>
                  <a:pt x="5703888" y="11839"/>
                  <a:pt x="5843016" y="0"/>
                </a:cubicBezTo>
                <a:cubicBezTo>
                  <a:pt x="5982144" y="-11839"/>
                  <a:pt x="6260765" y="24719"/>
                  <a:pt x="6611112" y="0"/>
                </a:cubicBezTo>
                <a:cubicBezTo>
                  <a:pt x="6961459" y="-24719"/>
                  <a:pt x="7228293" y="32959"/>
                  <a:pt x="7461504" y="0"/>
                </a:cubicBezTo>
                <a:cubicBezTo>
                  <a:pt x="7694715" y="-32959"/>
                  <a:pt x="7990029" y="-3422"/>
                  <a:pt x="8229600" y="0"/>
                </a:cubicBezTo>
                <a:cubicBezTo>
                  <a:pt x="8229169" y="6566"/>
                  <a:pt x="8229218" y="9895"/>
                  <a:pt x="8229600" y="13716"/>
                </a:cubicBezTo>
                <a:cubicBezTo>
                  <a:pt x="7940706" y="-13865"/>
                  <a:pt x="7792584" y="-20581"/>
                  <a:pt x="7461504" y="13716"/>
                </a:cubicBezTo>
                <a:cubicBezTo>
                  <a:pt x="7130424" y="48013"/>
                  <a:pt x="7080072" y="39273"/>
                  <a:pt x="6940296" y="13716"/>
                </a:cubicBezTo>
                <a:cubicBezTo>
                  <a:pt x="6800520" y="-11841"/>
                  <a:pt x="6672872" y="22099"/>
                  <a:pt x="6419088" y="13716"/>
                </a:cubicBezTo>
                <a:cubicBezTo>
                  <a:pt x="6165304" y="5333"/>
                  <a:pt x="5869721" y="415"/>
                  <a:pt x="5650992" y="13716"/>
                </a:cubicBezTo>
                <a:cubicBezTo>
                  <a:pt x="5432263" y="27017"/>
                  <a:pt x="5308310" y="-1549"/>
                  <a:pt x="5129784" y="13716"/>
                </a:cubicBezTo>
                <a:cubicBezTo>
                  <a:pt x="4951258" y="28981"/>
                  <a:pt x="4799696" y="10785"/>
                  <a:pt x="4690872" y="13716"/>
                </a:cubicBezTo>
                <a:cubicBezTo>
                  <a:pt x="4582048" y="16647"/>
                  <a:pt x="4311124" y="-12408"/>
                  <a:pt x="4087368" y="13716"/>
                </a:cubicBezTo>
                <a:cubicBezTo>
                  <a:pt x="3863612" y="39840"/>
                  <a:pt x="3730288" y="8802"/>
                  <a:pt x="3401568" y="13716"/>
                </a:cubicBezTo>
                <a:cubicBezTo>
                  <a:pt x="3072848" y="18630"/>
                  <a:pt x="3020684" y="27853"/>
                  <a:pt x="2798064" y="13716"/>
                </a:cubicBezTo>
                <a:cubicBezTo>
                  <a:pt x="2575444" y="-421"/>
                  <a:pt x="2440915" y="-11924"/>
                  <a:pt x="2276856" y="13716"/>
                </a:cubicBezTo>
                <a:cubicBezTo>
                  <a:pt x="2112797" y="39356"/>
                  <a:pt x="1726502" y="-14132"/>
                  <a:pt x="1426464" y="13716"/>
                </a:cubicBezTo>
                <a:cubicBezTo>
                  <a:pt x="1126426" y="41564"/>
                  <a:pt x="992925" y="16444"/>
                  <a:pt x="740664" y="13716"/>
                </a:cubicBezTo>
                <a:cubicBezTo>
                  <a:pt x="488403" y="10988"/>
                  <a:pt x="195650" y="-20633"/>
                  <a:pt x="0" y="13716"/>
                </a:cubicBezTo>
                <a:cubicBezTo>
                  <a:pt x="120" y="8944"/>
                  <a:pt x="-32" y="6034"/>
                  <a:pt x="0" y="0"/>
                </a:cubicBezTo>
                <a:close/>
              </a:path>
              <a:path w="8229600" h="13716" stroke="0" extrusionOk="0">
                <a:moveTo>
                  <a:pt x="0" y="0"/>
                </a:moveTo>
                <a:cubicBezTo>
                  <a:pt x="259263" y="-9445"/>
                  <a:pt x="404731" y="4427"/>
                  <a:pt x="521208" y="0"/>
                </a:cubicBezTo>
                <a:cubicBezTo>
                  <a:pt x="637685" y="-4427"/>
                  <a:pt x="839187" y="564"/>
                  <a:pt x="960120" y="0"/>
                </a:cubicBezTo>
                <a:cubicBezTo>
                  <a:pt x="1081053" y="-564"/>
                  <a:pt x="1313469" y="-16481"/>
                  <a:pt x="1481328" y="0"/>
                </a:cubicBezTo>
                <a:cubicBezTo>
                  <a:pt x="1649187" y="16481"/>
                  <a:pt x="1885247" y="26161"/>
                  <a:pt x="2167128" y="0"/>
                </a:cubicBezTo>
                <a:cubicBezTo>
                  <a:pt x="2449009" y="-26161"/>
                  <a:pt x="2761875" y="-22202"/>
                  <a:pt x="2935224" y="0"/>
                </a:cubicBezTo>
                <a:cubicBezTo>
                  <a:pt x="3108573" y="22202"/>
                  <a:pt x="3540687" y="-2863"/>
                  <a:pt x="3785616" y="0"/>
                </a:cubicBezTo>
                <a:cubicBezTo>
                  <a:pt x="4030545" y="2863"/>
                  <a:pt x="4280774" y="-12442"/>
                  <a:pt x="4636008" y="0"/>
                </a:cubicBezTo>
                <a:cubicBezTo>
                  <a:pt x="4991242" y="12442"/>
                  <a:pt x="5025483" y="16914"/>
                  <a:pt x="5239512" y="0"/>
                </a:cubicBezTo>
                <a:cubicBezTo>
                  <a:pt x="5453541" y="-16914"/>
                  <a:pt x="5754008" y="16592"/>
                  <a:pt x="6007608" y="0"/>
                </a:cubicBezTo>
                <a:cubicBezTo>
                  <a:pt x="6261208" y="-16592"/>
                  <a:pt x="6407957" y="-11909"/>
                  <a:pt x="6693408" y="0"/>
                </a:cubicBezTo>
                <a:cubicBezTo>
                  <a:pt x="6978859" y="11909"/>
                  <a:pt x="7015437" y="-20890"/>
                  <a:pt x="7296912" y="0"/>
                </a:cubicBezTo>
                <a:cubicBezTo>
                  <a:pt x="7578387" y="20890"/>
                  <a:pt x="7859622" y="46406"/>
                  <a:pt x="8229600" y="0"/>
                </a:cubicBezTo>
                <a:cubicBezTo>
                  <a:pt x="8229365" y="6754"/>
                  <a:pt x="8229865" y="9234"/>
                  <a:pt x="8229600" y="13716"/>
                </a:cubicBezTo>
                <a:cubicBezTo>
                  <a:pt x="8075287" y="30482"/>
                  <a:pt x="7821366" y="17278"/>
                  <a:pt x="7626096" y="13716"/>
                </a:cubicBezTo>
                <a:cubicBezTo>
                  <a:pt x="7430826" y="10154"/>
                  <a:pt x="7320004" y="-14241"/>
                  <a:pt x="7022592" y="13716"/>
                </a:cubicBezTo>
                <a:cubicBezTo>
                  <a:pt x="6725180" y="41673"/>
                  <a:pt x="6348804" y="-18597"/>
                  <a:pt x="6172200" y="13716"/>
                </a:cubicBezTo>
                <a:cubicBezTo>
                  <a:pt x="5995596" y="46029"/>
                  <a:pt x="5788102" y="18318"/>
                  <a:pt x="5650992" y="13716"/>
                </a:cubicBezTo>
                <a:cubicBezTo>
                  <a:pt x="5513882" y="9114"/>
                  <a:pt x="5198399" y="24549"/>
                  <a:pt x="4882896" y="13716"/>
                </a:cubicBezTo>
                <a:cubicBezTo>
                  <a:pt x="4567393" y="2883"/>
                  <a:pt x="4557008" y="22393"/>
                  <a:pt x="4443984" y="13716"/>
                </a:cubicBezTo>
                <a:cubicBezTo>
                  <a:pt x="4330960" y="5039"/>
                  <a:pt x="4061674" y="24319"/>
                  <a:pt x="3758184" y="13716"/>
                </a:cubicBezTo>
                <a:cubicBezTo>
                  <a:pt x="3454694" y="3113"/>
                  <a:pt x="3380392" y="14547"/>
                  <a:pt x="3236976" y="13716"/>
                </a:cubicBezTo>
                <a:cubicBezTo>
                  <a:pt x="3093560" y="12885"/>
                  <a:pt x="2632116" y="33035"/>
                  <a:pt x="2386584" y="13716"/>
                </a:cubicBezTo>
                <a:cubicBezTo>
                  <a:pt x="2141052" y="-5603"/>
                  <a:pt x="2110884" y="24205"/>
                  <a:pt x="1947672" y="13716"/>
                </a:cubicBezTo>
                <a:cubicBezTo>
                  <a:pt x="1784460" y="3227"/>
                  <a:pt x="1535467" y="-4111"/>
                  <a:pt x="1261872" y="13716"/>
                </a:cubicBezTo>
                <a:cubicBezTo>
                  <a:pt x="988277" y="31543"/>
                  <a:pt x="1021096" y="5803"/>
                  <a:pt x="822960" y="13716"/>
                </a:cubicBezTo>
                <a:cubicBezTo>
                  <a:pt x="624824" y="21629"/>
                  <a:pt x="298309" y="-3289"/>
                  <a:pt x="0" y="13716"/>
                </a:cubicBezTo>
                <a:cubicBezTo>
                  <a:pt x="52" y="10594"/>
                  <a:pt x="386" y="5364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FCB4D-4B54-D147-9586-591645C2CF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370" y="2410737"/>
            <a:ext cx="5035164" cy="3089379"/>
          </a:xfrm>
        </p:spPr>
        <p:txBody>
          <a:bodyPr anchor="t">
            <a:normAutofit/>
          </a:bodyPr>
          <a:lstStyle/>
          <a:p>
            <a:r>
              <a:rPr lang="en-US" sz="1650" dirty="0"/>
              <a:t>Is self-motion the same for kids and adults? </a:t>
            </a:r>
          </a:p>
          <a:p>
            <a:r>
              <a:rPr lang="en-US" sz="1650" dirty="0"/>
              <a:t>Is self-motion the same for adults and older people?</a:t>
            </a:r>
          </a:p>
          <a:p>
            <a:r>
              <a:rPr lang="en-US" sz="1650" dirty="0"/>
              <a:t>How does the brain change different signals into one unified signal?</a:t>
            </a:r>
          </a:p>
          <a:p>
            <a:r>
              <a:rPr lang="en-US" sz="1650" dirty="0"/>
              <a:t>Where in the brain is self-motion processed?</a:t>
            </a:r>
          </a:p>
          <a:p>
            <a:r>
              <a:rPr lang="en-US" sz="1650" dirty="0"/>
              <a:t>Is self-motion the same as other processes?</a:t>
            </a:r>
          </a:p>
          <a:p>
            <a:r>
              <a:rPr lang="en-US" sz="1650" dirty="0"/>
              <a:t>How can this work benefit people with movement disorders?</a:t>
            </a:r>
          </a:p>
          <a:p>
            <a:pPr marL="0" indent="0">
              <a:buNone/>
            </a:pPr>
            <a:endParaRPr lang="en-US" sz="1650" dirty="0"/>
          </a:p>
          <a:p>
            <a:endParaRPr lang="en-US" sz="1650" dirty="0"/>
          </a:p>
        </p:txBody>
      </p:sp>
      <p:pic>
        <p:nvPicPr>
          <p:cNvPr id="5" name="Picture 4" descr="White bulbs with a yellow one standing out">
            <a:extLst>
              <a:ext uri="{FF2B5EF4-FFF2-40B4-BE49-F238E27FC236}">
                <a16:creationId xmlns:a16="http://schemas.microsoft.com/office/drawing/2014/main" id="{079E901F-8FA8-4280-80A7-14E12B7B8F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76" r="15608" b="2"/>
          <a:stretch/>
        </p:blipFill>
        <p:spPr>
          <a:xfrm>
            <a:off x="5756744" y="2427732"/>
            <a:ext cx="2955798" cy="307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74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877FD-A700-0441-84C4-C0BC906DC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Selected Publications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52035-8613-E045-B6C4-DD364ECE54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385763" indent="-385763">
              <a:buFont typeface="+mj-lt"/>
              <a:buAutoNum type="arabicPeriod"/>
            </a:pPr>
            <a:r>
              <a:rPr lang="en-IE" dirty="0"/>
              <a:t>Fearon, C., </a:t>
            </a:r>
            <a:r>
              <a:rPr lang="en-IE" b="1" dirty="0"/>
              <a:t>Butler, J. S</a:t>
            </a:r>
            <a:r>
              <a:rPr lang="en-IE" dirty="0"/>
              <a:t>., Waechter, S. M., </a:t>
            </a:r>
            <a:r>
              <a:rPr lang="en-IE" dirty="0" err="1"/>
              <a:t>Killane</a:t>
            </a:r>
            <a:r>
              <a:rPr lang="en-IE" dirty="0"/>
              <a:t>, I., Kelly, S. P., Reilly, R. B., &amp; Lynch, T. (2021). Neurophysiological correlates of dual tasking in people with Parkinson’s disease and freezing of gait. </a:t>
            </a:r>
            <a:r>
              <a:rPr lang="en-IE" i="1" dirty="0"/>
              <a:t>Experimental Brain Research</a:t>
            </a:r>
            <a:r>
              <a:rPr lang="en-IE" dirty="0"/>
              <a:t>, </a:t>
            </a:r>
            <a:r>
              <a:rPr lang="en-IE" i="1" dirty="0"/>
              <a:t>239</a:t>
            </a:r>
            <a:r>
              <a:rPr lang="en-IE" dirty="0"/>
              <a:t>(1), 175-187.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/>
              <a:t>Campos J, </a:t>
            </a:r>
            <a:r>
              <a:rPr lang="en-US" dirty="0" err="1"/>
              <a:t>Pandi</a:t>
            </a:r>
            <a:r>
              <a:rPr lang="en-US" dirty="0"/>
              <a:t> M and </a:t>
            </a:r>
            <a:r>
              <a:rPr lang="en-US" b="1" dirty="0"/>
              <a:t>Butler JS</a:t>
            </a:r>
            <a:r>
              <a:rPr lang="en-US" dirty="0"/>
              <a:t> (2020) “Feeling” Ourselves Move: A Team Effort by Our Senses. Front. Young Minds. 8:9. </a:t>
            </a:r>
            <a:r>
              <a:rPr lang="en-US" dirty="0" err="1"/>
              <a:t>doi</a:t>
            </a:r>
            <a:r>
              <a:rPr lang="en-US" dirty="0"/>
              <a:t>: 10.3389/frym.2020.00009</a:t>
            </a:r>
            <a:endParaRPr lang="en-IE" dirty="0"/>
          </a:p>
          <a:p>
            <a:pPr marL="385763" indent="-385763">
              <a:buFont typeface="+mj-lt"/>
              <a:buAutoNum type="arabicPeriod"/>
            </a:pPr>
            <a:r>
              <a:rPr lang="en-IE" dirty="0"/>
              <a:t>B. Malcolm, J. J. Foxe, </a:t>
            </a:r>
            <a:r>
              <a:rPr lang="en-IE" b="1" dirty="0"/>
              <a:t>J. S. Butler</a:t>
            </a:r>
            <a:r>
              <a:rPr lang="en-IE" dirty="0"/>
              <a:t>, S. </a:t>
            </a:r>
            <a:r>
              <a:rPr lang="en-IE" dirty="0" err="1"/>
              <a:t>Molholom</a:t>
            </a:r>
            <a:r>
              <a:rPr lang="en-IE" dirty="0"/>
              <a:t>, P. De </a:t>
            </a:r>
            <a:r>
              <a:rPr lang="en-IE" dirty="0" err="1"/>
              <a:t>Sanctis</a:t>
            </a:r>
            <a:r>
              <a:rPr lang="en-IE" dirty="0"/>
              <a:t>, (2018) “Long-term test-retest reliability of event-related potential (ERP) recordings during treadmill walking using the mobile brain/body imaging (</a:t>
            </a:r>
            <a:r>
              <a:rPr lang="en-IE" dirty="0" err="1"/>
              <a:t>MoBI</a:t>
            </a:r>
            <a:r>
              <a:rPr lang="en-IE" dirty="0"/>
              <a:t>) approach” </a:t>
            </a:r>
            <a:r>
              <a:rPr lang="en-IE" i="1" dirty="0"/>
              <a:t>Journal of Neurophysiology 120 (5), 2246-2259</a:t>
            </a:r>
            <a:endParaRPr lang="en-IE" dirty="0"/>
          </a:p>
          <a:p>
            <a:pPr marL="385763" indent="-385763">
              <a:buFont typeface="+mj-lt"/>
              <a:buAutoNum type="arabicPeriod"/>
            </a:pPr>
            <a:r>
              <a:rPr lang="en-US" dirty="0"/>
              <a:t>R </a:t>
            </a:r>
            <a:r>
              <a:rPr lang="en-US" dirty="0" err="1"/>
              <a:t>Ramkhalawansingh</a:t>
            </a:r>
            <a:r>
              <a:rPr lang="en-US" dirty="0"/>
              <a:t>, </a:t>
            </a:r>
            <a:r>
              <a:rPr lang="en-US" b="1" dirty="0"/>
              <a:t>J. S. Butler</a:t>
            </a:r>
            <a:r>
              <a:rPr lang="en-US" dirty="0"/>
              <a:t>, J. L. Campos, (2018) “Multisensory Self-motion Perception in Younger and Older Adults” Psychology and aging 33 (5), 798</a:t>
            </a:r>
          </a:p>
          <a:p>
            <a:pPr marL="385763" indent="-385763">
              <a:buFont typeface="+mj-lt"/>
              <a:buAutoNum type="arabicPeriod"/>
            </a:pPr>
            <a:r>
              <a:rPr lang="en-IE" dirty="0"/>
              <a:t>B. Malcolm, J. J. Foxe, </a:t>
            </a:r>
            <a:r>
              <a:rPr lang="en-IE" b="1" dirty="0"/>
              <a:t>J. S. Butler</a:t>
            </a:r>
            <a:r>
              <a:rPr lang="en-IE" dirty="0"/>
              <a:t>, P. De </a:t>
            </a:r>
            <a:r>
              <a:rPr lang="en-IE" dirty="0" err="1"/>
              <a:t>Sanctis</a:t>
            </a:r>
            <a:r>
              <a:rPr lang="en-IE" dirty="0"/>
              <a:t>, (2015) “The aging brain shows less flexible reallocation of processing during dual-task walking: A Mobile Brain-Body Imaging (MOBI) Study” </a:t>
            </a:r>
            <a:r>
              <a:rPr lang="en-IE" i="1" dirty="0"/>
              <a:t>Neuroimage </a:t>
            </a:r>
          </a:p>
          <a:p>
            <a:pPr marL="385763" indent="-385763">
              <a:buFont typeface="+mj-lt"/>
              <a:buAutoNum type="arabicPeriod"/>
            </a:pPr>
            <a:r>
              <a:rPr lang="en-IE" dirty="0"/>
              <a:t>J. L. Campos, </a:t>
            </a:r>
            <a:r>
              <a:rPr lang="en-IE" b="1" dirty="0"/>
              <a:t>J. S. Butler</a:t>
            </a:r>
            <a:r>
              <a:rPr lang="en-IE" dirty="0"/>
              <a:t>, H. H. </a:t>
            </a:r>
            <a:r>
              <a:rPr lang="en-IE" dirty="0" err="1"/>
              <a:t>Bülthoff</a:t>
            </a:r>
            <a:r>
              <a:rPr lang="en-IE" dirty="0"/>
              <a:t>, (2014) “Visual, and proprioceptive cue-weighting in travelled distance perception.” Experimental Brain Research </a:t>
            </a:r>
          </a:p>
          <a:p>
            <a:pPr marL="385763" indent="-385763">
              <a:buFont typeface="+mj-lt"/>
              <a:buAutoNum type="arabicPeriod"/>
            </a:pPr>
            <a:r>
              <a:rPr lang="en-IE" dirty="0"/>
              <a:t>De </a:t>
            </a:r>
            <a:r>
              <a:rPr lang="en-IE" dirty="0" err="1"/>
              <a:t>Sanctis</a:t>
            </a:r>
            <a:r>
              <a:rPr lang="en-IE" dirty="0"/>
              <a:t>, P., Butler, J. S., Malcolm, B. R., &amp; Foxe, J. J. (2014). Recalibration of inhibitory control systems during walking-related dual-task interference: a mobile brain-body imaging (MOBI) study. </a:t>
            </a:r>
            <a:r>
              <a:rPr lang="en-IE" i="1" dirty="0"/>
              <a:t>Neuroimage</a:t>
            </a:r>
            <a:r>
              <a:rPr lang="en-IE" dirty="0"/>
              <a:t>, </a:t>
            </a:r>
            <a:r>
              <a:rPr lang="en-IE" i="1" dirty="0"/>
              <a:t>94</a:t>
            </a:r>
            <a:r>
              <a:rPr lang="en-IE" dirty="0"/>
              <a:t>, 55-64.</a:t>
            </a:r>
          </a:p>
          <a:p>
            <a:pPr marL="385763" indent="-385763">
              <a:buFont typeface="+mj-lt"/>
              <a:buAutoNum type="arabicPeriod"/>
            </a:pPr>
            <a:r>
              <a:rPr lang="en-IE" dirty="0"/>
              <a:t>H. Nolan,</a:t>
            </a:r>
            <a:r>
              <a:rPr lang="en-IE" b="1" dirty="0"/>
              <a:t> J. S. Butler</a:t>
            </a:r>
            <a:r>
              <a:rPr lang="en-IE" b="1" baseline="30000" dirty="0"/>
              <a:t>*</a:t>
            </a:r>
            <a:r>
              <a:rPr lang="en-IE" dirty="0"/>
              <a:t>, R. Whelan, J. J. Foxe, H. H. </a:t>
            </a:r>
            <a:r>
              <a:rPr lang="en-IE" dirty="0" err="1"/>
              <a:t>Bülthoff</a:t>
            </a:r>
            <a:r>
              <a:rPr lang="en-IE" dirty="0"/>
              <a:t>, R B. Reilly, (2012) “Detecting Changes in Self-motion Heading: A High Density Electrophysiological Measure of Vestibular Processing.” Experimental Brain Research, 219(1):1-11</a:t>
            </a:r>
          </a:p>
          <a:p>
            <a:pPr marL="385763" indent="-385763">
              <a:buFont typeface="+mj-lt"/>
              <a:buAutoNum type="arabicPeriod"/>
            </a:pPr>
            <a:r>
              <a:rPr lang="en-IE" dirty="0"/>
              <a:t>Campos, J. L., </a:t>
            </a:r>
            <a:r>
              <a:rPr lang="en-IE" b="1" dirty="0"/>
              <a:t>Butler, J. S</a:t>
            </a:r>
            <a:r>
              <a:rPr lang="en-IE" dirty="0"/>
              <a:t>., &amp; </a:t>
            </a:r>
            <a:r>
              <a:rPr lang="en-IE" dirty="0" err="1"/>
              <a:t>Bülthoff</a:t>
            </a:r>
            <a:r>
              <a:rPr lang="en-IE" dirty="0"/>
              <a:t>, H. H. (2012). Multisensory integration in the estimation of walked distances. </a:t>
            </a:r>
            <a:r>
              <a:rPr lang="en-IE" i="1" dirty="0"/>
              <a:t>Experimental brain research</a:t>
            </a:r>
            <a:r>
              <a:rPr lang="en-IE" dirty="0"/>
              <a:t>, </a:t>
            </a:r>
            <a:r>
              <a:rPr lang="en-IE" i="1" dirty="0"/>
              <a:t>218</a:t>
            </a:r>
            <a:r>
              <a:rPr lang="en-IE" dirty="0"/>
              <a:t>(4), 551-565.</a:t>
            </a:r>
          </a:p>
          <a:p>
            <a:pPr marL="385763" indent="-385763">
              <a:buFont typeface="+mj-lt"/>
              <a:buAutoNum type="arabicPeriod"/>
            </a:pPr>
            <a:r>
              <a:rPr lang="en-IE" b="1" dirty="0"/>
              <a:t>Butler, J. S</a:t>
            </a:r>
            <a:r>
              <a:rPr lang="en-IE" dirty="0"/>
              <a:t>., Smith, S. T., Campos, J. L., &amp; </a:t>
            </a:r>
            <a:r>
              <a:rPr lang="en-IE" dirty="0" err="1"/>
              <a:t>Bülthoff</a:t>
            </a:r>
            <a:r>
              <a:rPr lang="en-IE" dirty="0"/>
              <a:t>, H. H. (2010). Bayesian integration of visual and vestibular</a:t>
            </a:r>
            <a:br>
              <a:rPr lang="en-IE" dirty="0"/>
            </a:br>
            <a:r>
              <a:rPr lang="en-IE" dirty="0"/>
              <a:t> signals for heading. </a:t>
            </a:r>
            <a:r>
              <a:rPr lang="en-IE" i="1" dirty="0"/>
              <a:t>Journal of vision</a:t>
            </a:r>
            <a:r>
              <a:rPr lang="en-IE" dirty="0"/>
              <a:t>, </a:t>
            </a:r>
            <a:r>
              <a:rPr lang="en-IE" i="1" dirty="0"/>
              <a:t>10</a:t>
            </a:r>
            <a:r>
              <a:rPr lang="en-IE" dirty="0"/>
              <a:t>(11), 23-23.</a:t>
            </a:r>
          </a:p>
          <a:p>
            <a:pPr marL="385763" indent="-385763">
              <a:buFont typeface="+mj-lt"/>
              <a:buAutoNum type="arabicPeriod"/>
            </a:pPr>
            <a:endParaRPr lang="en-IE" dirty="0"/>
          </a:p>
          <a:p>
            <a:pPr marL="385763" indent="-385763">
              <a:buFont typeface="+mj-lt"/>
              <a:buAutoNum type="arabicPeriod"/>
            </a:pPr>
            <a:endParaRPr lang="en-IE" dirty="0"/>
          </a:p>
          <a:p>
            <a:pPr marL="385763" indent="-385763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9859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877FD-A700-0441-84C4-C0BC906DC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Selected Publications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6A9496-6D00-3248-9BE1-0F4D2100FE44}"/>
              </a:ext>
            </a:extLst>
          </p:cNvPr>
          <p:cNvSpPr/>
          <p:nvPr/>
        </p:nvSpPr>
        <p:spPr>
          <a:xfrm>
            <a:off x="691978" y="1837039"/>
            <a:ext cx="816369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Helvetica" pitchFamily="2" charset="0"/>
              </a:rPr>
              <a:t>Brady R</a:t>
            </a:r>
            <a:r>
              <a:rPr lang="en-US" sz="2000" b="1" dirty="0">
                <a:latin typeface="Helvetica" pitchFamily="2" charset="0"/>
              </a:rPr>
              <a:t>., Butler, J.S</a:t>
            </a:r>
            <a:r>
              <a:rPr lang="en-US" sz="2000" dirty="0">
                <a:latin typeface="Helvetica" pitchFamily="2" charset="0"/>
              </a:rPr>
              <a:t>., (2022) “The Circle of Life: The Mathematics of Predator-Prey Dynamics” Frontiers for Young Minds </a:t>
            </a:r>
            <a:r>
              <a:rPr lang="en-US" sz="2000" dirty="0" err="1">
                <a:latin typeface="Helvetica" pitchFamily="2" charset="0"/>
              </a:rPr>
              <a:t>doi</a:t>
            </a:r>
            <a:r>
              <a:rPr lang="en-US" sz="2000" dirty="0">
                <a:latin typeface="Helvetica" pitchFamily="2" charset="0"/>
              </a:rPr>
              <a:t>: 10.3389/frym.2021.651131</a:t>
            </a:r>
            <a:endParaRPr lang="en-US" sz="2000" b="1" dirty="0">
              <a:latin typeface="Helvetica" pitchFamily="2" charset="0"/>
            </a:endParaRPr>
          </a:p>
          <a:p>
            <a:endParaRPr lang="en-US" sz="2000" b="1" dirty="0">
              <a:latin typeface="Helvetica" pitchFamily="2" charset="0"/>
            </a:endParaRPr>
          </a:p>
          <a:p>
            <a:r>
              <a:rPr lang="en-GB" sz="2000" dirty="0" err="1">
                <a:latin typeface="Helvetica" pitchFamily="2" charset="0"/>
              </a:rPr>
              <a:t>McCrann</a:t>
            </a:r>
            <a:r>
              <a:rPr lang="en-GB" sz="2000" dirty="0">
                <a:latin typeface="Helvetica" pitchFamily="2" charset="0"/>
              </a:rPr>
              <a:t>, S., Loughman, J., </a:t>
            </a:r>
            <a:r>
              <a:rPr lang="en-GB" sz="2000" b="1" dirty="0">
                <a:latin typeface="Helvetica" pitchFamily="2" charset="0"/>
              </a:rPr>
              <a:t>Butler, J.S., </a:t>
            </a:r>
            <a:r>
              <a:rPr lang="en-GB" sz="2000" dirty="0" err="1">
                <a:latin typeface="Helvetica" pitchFamily="2" charset="0"/>
              </a:rPr>
              <a:t>Paudel</a:t>
            </a:r>
            <a:r>
              <a:rPr lang="en-GB" sz="2000" dirty="0">
                <a:latin typeface="Helvetica" pitchFamily="2" charset="0"/>
              </a:rPr>
              <a:t>, N. and Flitcroft, D.I. (2021), Do smartphones hurt our eyes by causing </a:t>
            </a:r>
            <a:r>
              <a:rPr lang="en-GB" sz="2000" dirty="0" err="1">
                <a:latin typeface="Helvetica" pitchFamily="2" charset="0"/>
              </a:rPr>
              <a:t>shortsightedness</a:t>
            </a:r>
            <a:r>
              <a:rPr lang="en-GB" sz="2000" dirty="0">
                <a:latin typeface="Helvetica" pitchFamily="2" charset="0"/>
              </a:rPr>
              <a:t>? Frontiers for Young Minds  https://doi: 10.3389/frym.2021.56985</a:t>
            </a:r>
            <a:endParaRPr lang="en-US" sz="2000" dirty="0">
              <a:latin typeface="Helvetica" pitchFamily="2" charset="0"/>
            </a:endParaRPr>
          </a:p>
          <a:p>
            <a:endParaRPr lang="en-US" sz="2000" b="1" dirty="0">
              <a:latin typeface="Helvetica" pitchFamily="2" charset="0"/>
            </a:endParaRPr>
          </a:p>
          <a:p>
            <a:r>
              <a:rPr lang="en-US" sz="2000" dirty="0">
                <a:latin typeface="Helvetica" pitchFamily="2" charset="0"/>
              </a:rPr>
              <a:t>Campos J, </a:t>
            </a:r>
            <a:r>
              <a:rPr lang="en-US" sz="2000" dirty="0" err="1">
                <a:latin typeface="Helvetica" pitchFamily="2" charset="0"/>
              </a:rPr>
              <a:t>Pandi</a:t>
            </a:r>
            <a:r>
              <a:rPr lang="en-US" sz="2000" dirty="0">
                <a:latin typeface="Helvetica" pitchFamily="2" charset="0"/>
              </a:rPr>
              <a:t> M and </a:t>
            </a:r>
            <a:r>
              <a:rPr lang="en-US" sz="2000" b="1" dirty="0">
                <a:latin typeface="Helvetica" pitchFamily="2" charset="0"/>
              </a:rPr>
              <a:t>Butler JS </a:t>
            </a:r>
            <a:r>
              <a:rPr lang="en-US" sz="2000" dirty="0">
                <a:latin typeface="Helvetica" pitchFamily="2" charset="0"/>
              </a:rPr>
              <a:t>(2020) “Feeling Ourselves Move: A Team Effort by Our Senses.” Front. Young Minds. 8:9. </a:t>
            </a:r>
            <a:r>
              <a:rPr lang="en-US" sz="2000" dirty="0" err="1">
                <a:latin typeface="Helvetica" pitchFamily="2" charset="0"/>
              </a:rPr>
              <a:t>doi</a:t>
            </a:r>
            <a:r>
              <a:rPr lang="en-US" sz="2000" dirty="0">
                <a:latin typeface="Helvetica" pitchFamily="2" charset="0"/>
              </a:rPr>
              <a:t>: 10.3389/frym.2020.00009</a:t>
            </a:r>
            <a:endParaRPr lang="en-US" sz="2000" b="1" dirty="0">
              <a:latin typeface="Helvetica" pitchFamily="2" charset="0"/>
            </a:endParaRPr>
          </a:p>
          <a:p>
            <a:endParaRPr lang="en-US" sz="2000" b="1" dirty="0">
              <a:latin typeface="Helvetica" pitchFamily="2" charset="0"/>
            </a:endParaRPr>
          </a:p>
          <a:p>
            <a:endParaRPr lang="en-IE" sz="2000" b="1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5504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Thank you for Listening</a:t>
            </a:r>
            <a:endParaRPr dirty="0"/>
          </a:p>
        </p:txBody>
      </p:sp>
      <p:pic>
        <p:nvPicPr>
          <p:cNvPr id="411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6350" y="1950775"/>
            <a:ext cx="2914650" cy="1914527"/>
          </a:xfrm>
          <a:prstGeom prst="rect">
            <a:avLst/>
          </a:prstGeom>
          <a:ln w="12700">
            <a:miter lim="400000"/>
          </a:ln>
        </p:spPr>
      </p:pic>
      <p:pic>
        <p:nvPicPr>
          <p:cNvPr id="412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3" y="1950773"/>
            <a:ext cx="3003799" cy="1960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413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2075" y="3943350"/>
            <a:ext cx="2743200" cy="2057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0" name="Picture 2" descr="Central Quad Grangegorman Campus / Feilden Clegg Bradley Studios | ArchDaily">
            <a:extLst>
              <a:ext uri="{FF2B5EF4-FFF2-40B4-BE49-F238E27FC236}">
                <a16:creationId xmlns:a16="http://schemas.microsoft.com/office/drawing/2014/main" id="{C4997F36-7E6B-344E-94A1-DFB7CE106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2" y="4014451"/>
            <a:ext cx="2941221" cy="1960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1D11653-09CF-479A-B5E6-DA1C8A2A2894}"/>
              </a:ext>
            </a:extLst>
          </p:cNvPr>
          <p:cNvSpPr/>
          <p:nvPr/>
        </p:nvSpPr>
        <p:spPr>
          <a:xfrm>
            <a:off x="1084668" y="1899699"/>
            <a:ext cx="53412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1350" dirty="0"/>
              <a:t>TCD</a:t>
            </a:r>
            <a:endParaRPr lang="en-US" sz="135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F8D2E5-C8BA-4061-8B86-54193F42DFA6}"/>
              </a:ext>
            </a:extLst>
          </p:cNvPr>
          <p:cNvSpPr/>
          <p:nvPr/>
        </p:nvSpPr>
        <p:spPr>
          <a:xfrm>
            <a:off x="1123739" y="3962661"/>
            <a:ext cx="93166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1350" dirty="0"/>
              <a:t>TU Dublin</a:t>
            </a:r>
            <a:endParaRPr lang="en-US" sz="135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6D1713-5D9A-4878-A200-0B59DC3E763D}"/>
              </a:ext>
            </a:extLst>
          </p:cNvPr>
          <p:cNvSpPr/>
          <p:nvPr/>
        </p:nvSpPr>
        <p:spPr>
          <a:xfrm>
            <a:off x="5113477" y="3911587"/>
            <a:ext cx="229524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1350" dirty="0"/>
              <a:t>Max Planck Institute Germany</a:t>
            </a:r>
            <a:endParaRPr lang="en-US" sz="135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4F6C52-2B8B-4C4D-8FCE-12AEF01D7D10}"/>
              </a:ext>
            </a:extLst>
          </p:cNvPr>
          <p:cNvSpPr/>
          <p:nvPr/>
        </p:nvSpPr>
        <p:spPr>
          <a:xfrm>
            <a:off x="5113477" y="1950406"/>
            <a:ext cx="264970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1350" dirty="0"/>
              <a:t>Albert Einstein College of Medicine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9136626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840C6-2D96-9C23-D7ED-D359F880E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Question Time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8601AF-A8C8-983E-0612-5D9FD5561A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756753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6D8F3-B83E-58E8-479C-05CA9E7BB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1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C3417-8D71-AF16-6A75-EF654A3FC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9297" indent="0">
              <a:buNone/>
            </a:pPr>
            <a:r>
              <a:rPr lang="en-US" sz="3600" dirty="0"/>
              <a:t>What is the brain </a:t>
            </a:r>
            <a:r>
              <a:rPr lang="en-US" sz="3600" u="sng" dirty="0"/>
              <a:t>not</a:t>
            </a:r>
            <a:r>
              <a:rPr lang="en-US" sz="3600" dirty="0"/>
              <a:t> made of?</a:t>
            </a:r>
            <a:endParaRPr lang="en-IE" sz="3600" dirty="0"/>
          </a:p>
          <a:p>
            <a:pPr marL="546497" indent="-457200">
              <a:buFont typeface="+mj-lt"/>
              <a:buAutoNum type="arabicPeriod"/>
            </a:pPr>
            <a:endParaRPr lang="en-IE" sz="3600" dirty="0"/>
          </a:p>
          <a:p>
            <a:pPr marL="89297" indent="0">
              <a:buNone/>
            </a:pPr>
            <a:r>
              <a:rPr lang="en-IE" sz="3600" dirty="0"/>
              <a:t>L. Neurons</a:t>
            </a:r>
          </a:p>
          <a:p>
            <a:pPr marL="89297" indent="0">
              <a:buNone/>
            </a:pPr>
            <a:r>
              <a:rPr lang="en-IE" sz="3600" dirty="0"/>
              <a:t>R. Muscles</a:t>
            </a:r>
          </a:p>
        </p:txBody>
      </p:sp>
    </p:spTree>
    <p:extLst>
      <p:ext uri="{BB962C8B-B14F-4D97-AF65-F5344CB8AC3E}">
        <p14:creationId xmlns:p14="http://schemas.microsoft.com/office/powerpoint/2010/main" val="29837527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6D8F3-B83E-58E8-479C-05CA9E7BB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2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C3417-8D71-AF16-6A75-EF654A3FC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9297" indent="0">
              <a:buNone/>
            </a:pPr>
            <a:r>
              <a:rPr lang="en-US" sz="3600" dirty="0"/>
              <a:t>How many neurons are there in a Human Brian</a:t>
            </a:r>
            <a:endParaRPr lang="en-IE" sz="3600" dirty="0"/>
          </a:p>
          <a:p>
            <a:pPr marL="89297" indent="0">
              <a:buNone/>
            </a:pPr>
            <a:endParaRPr lang="en-IE" sz="3600" dirty="0"/>
          </a:p>
          <a:p>
            <a:pPr marL="89297" indent="0">
              <a:buNone/>
            </a:pPr>
            <a:r>
              <a:rPr lang="en-IE" sz="3600" dirty="0"/>
              <a:t>L. 1,000,000</a:t>
            </a:r>
          </a:p>
          <a:p>
            <a:pPr marL="89297" indent="0">
              <a:buNone/>
            </a:pPr>
            <a:r>
              <a:rPr lang="en-IE" sz="3600" dirty="0"/>
              <a:t>R. 100,000,000,000</a:t>
            </a:r>
          </a:p>
        </p:txBody>
      </p:sp>
    </p:spTree>
    <p:extLst>
      <p:ext uri="{BB962C8B-B14F-4D97-AF65-F5344CB8AC3E}">
        <p14:creationId xmlns:p14="http://schemas.microsoft.com/office/powerpoint/2010/main" val="2179940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8FFD1-B0EE-6599-1020-3D88646AE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D6CEA5-5E03-16A7-562E-12C72BAB59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84668" y="0"/>
            <a:ext cx="3486152" cy="2753139"/>
          </a:xfrm>
        </p:spPr>
        <p:txBody>
          <a:bodyPr>
            <a:normAutofit fontScale="92500" lnSpcReduction="20000"/>
          </a:bodyPr>
          <a:lstStyle/>
          <a:p>
            <a:pPr marL="342900" lvl="1" indent="0">
              <a:spcBef>
                <a:spcPts val="450"/>
              </a:spcBef>
              <a:buClr>
                <a:schemeClr val="accent2"/>
              </a:buClr>
              <a:buNone/>
              <a:defRPr sz="2800"/>
            </a:pPr>
            <a:r>
              <a:rPr lang="en-IE" sz="3200" dirty="0"/>
              <a:t>Taste</a:t>
            </a:r>
          </a:p>
          <a:p>
            <a:pPr marL="857250" lvl="1" indent="-514350">
              <a:spcBef>
                <a:spcPts val="450"/>
              </a:spcBef>
              <a:buClr>
                <a:schemeClr val="accent2"/>
              </a:buClr>
              <a:buFont typeface="+mj-lt"/>
              <a:buAutoNum type="romanLcPeriod"/>
              <a:defRPr sz="2800"/>
            </a:pPr>
            <a:r>
              <a:rPr lang="en-IE" sz="2100" dirty="0"/>
              <a:t>Taste Detection</a:t>
            </a:r>
          </a:p>
          <a:p>
            <a:pPr marL="857250" lvl="1" indent="-514350">
              <a:spcBef>
                <a:spcPts val="450"/>
              </a:spcBef>
              <a:buClr>
                <a:schemeClr val="accent2"/>
              </a:buClr>
              <a:buFont typeface="+mj-lt"/>
              <a:buAutoNum type="romanLcPeriod"/>
              <a:defRPr sz="2800"/>
            </a:pPr>
            <a:r>
              <a:rPr lang="en-IE" sz="2100" dirty="0"/>
              <a:t>Sweet </a:t>
            </a:r>
          </a:p>
          <a:p>
            <a:pPr marL="857250" lvl="1" indent="-514350">
              <a:spcBef>
                <a:spcPts val="450"/>
              </a:spcBef>
              <a:buClr>
                <a:schemeClr val="accent2"/>
              </a:buClr>
              <a:buFont typeface="+mj-lt"/>
              <a:buAutoNum type="romanLcPeriod"/>
              <a:defRPr sz="2800"/>
            </a:pPr>
            <a:r>
              <a:rPr lang="en-IE" sz="2100" dirty="0"/>
              <a:t>Salty</a:t>
            </a:r>
          </a:p>
          <a:p>
            <a:pPr marL="857250" lvl="1" indent="-514350">
              <a:spcBef>
                <a:spcPts val="450"/>
              </a:spcBef>
              <a:buClr>
                <a:schemeClr val="accent2"/>
              </a:buClr>
              <a:buFont typeface="+mj-lt"/>
              <a:buAutoNum type="romanLcPeriod"/>
              <a:defRPr sz="2800"/>
            </a:pPr>
            <a:r>
              <a:rPr lang="en-IE" sz="2100" dirty="0"/>
              <a:t>Sour</a:t>
            </a:r>
          </a:p>
          <a:p>
            <a:pPr marL="857250" lvl="1" indent="-514350">
              <a:spcBef>
                <a:spcPts val="450"/>
              </a:spcBef>
              <a:buClr>
                <a:schemeClr val="accent2"/>
              </a:buClr>
              <a:buFont typeface="+mj-lt"/>
              <a:buAutoNum type="romanLcPeriod"/>
              <a:defRPr sz="2800"/>
            </a:pPr>
            <a:r>
              <a:rPr lang="en-IE" sz="2100" dirty="0"/>
              <a:t>Bitter</a:t>
            </a:r>
          </a:p>
          <a:p>
            <a:pPr marL="857250" lvl="1" indent="-514350">
              <a:spcBef>
                <a:spcPts val="450"/>
              </a:spcBef>
              <a:buClr>
                <a:schemeClr val="accent2"/>
              </a:buClr>
              <a:buFont typeface="+mj-lt"/>
              <a:buAutoNum type="romanLcPeriod"/>
              <a:defRPr sz="2800"/>
            </a:pPr>
            <a:r>
              <a:rPr lang="en-IE" sz="2100" dirty="0"/>
              <a:t>Spicy </a:t>
            </a:r>
          </a:p>
          <a:p>
            <a:pPr marL="857250" lvl="1" indent="-514350">
              <a:spcBef>
                <a:spcPts val="450"/>
              </a:spcBef>
              <a:buClr>
                <a:schemeClr val="accent2"/>
              </a:buClr>
              <a:buFont typeface="+mj-lt"/>
              <a:buAutoNum type="romanLcPeriod"/>
              <a:defRPr sz="2800"/>
            </a:pPr>
            <a:r>
              <a:rPr lang="en-IE" sz="2100" dirty="0"/>
              <a:t>Umami</a:t>
            </a:r>
            <a:br>
              <a:rPr lang="en-IE" sz="2100" dirty="0"/>
            </a:br>
            <a:r>
              <a:rPr lang="en-IE" sz="2100" dirty="0"/>
              <a:t>	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7BC791-D5BA-4A3A-7D05-2D16665A0D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0"/>
            <a:ext cx="3830684" cy="3263210"/>
          </a:xfrm>
        </p:spPr>
        <p:txBody>
          <a:bodyPr>
            <a:normAutofit fontScale="92500" lnSpcReduction="20000"/>
          </a:bodyPr>
          <a:lstStyle/>
          <a:p>
            <a:pPr marL="342900" lvl="1" indent="0">
              <a:spcBef>
                <a:spcPts val="450"/>
              </a:spcBef>
              <a:buClr>
                <a:schemeClr val="accent2"/>
              </a:buClr>
              <a:buNone/>
              <a:defRPr sz="2800"/>
            </a:pPr>
            <a:r>
              <a:rPr lang="en-IE" sz="2800" dirty="0"/>
              <a:t>Vision</a:t>
            </a:r>
          </a:p>
          <a:p>
            <a:pPr marL="857250" lvl="1" indent="-514350">
              <a:spcBef>
                <a:spcPts val="450"/>
              </a:spcBef>
              <a:buClr>
                <a:schemeClr val="accent2"/>
              </a:buClr>
              <a:buFont typeface="+mj-lt"/>
              <a:buAutoNum type="romanLcPeriod"/>
              <a:defRPr sz="2800"/>
            </a:pPr>
            <a:r>
              <a:rPr lang="en-IE" sz="2000" dirty="0"/>
              <a:t>Light/Dark Detection</a:t>
            </a:r>
          </a:p>
          <a:p>
            <a:pPr marL="857250" lvl="1" indent="-514350">
              <a:spcBef>
                <a:spcPts val="450"/>
              </a:spcBef>
              <a:buClr>
                <a:schemeClr val="accent2"/>
              </a:buClr>
              <a:buFont typeface="+mj-lt"/>
              <a:buAutoNum type="romanLcPeriod"/>
              <a:defRPr sz="2800"/>
            </a:pPr>
            <a:r>
              <a:rPr lang="en-IE" sz="2000" dirty="0"/>
              <a:t>Movement Detection</a:t>
            </a:r>
          </a:p>
          <a:p>
            <a:pPr marL="857250" lvl="1" indent="-514350">
              <a:spcBef>
                <a:spcPts val="450"/>
              </a:spcBef>
              <a:buClr>
                <a:schemeClr val="accent2"/>
              </a:buClr>
              <a:buFont typeface="+mj-lt"/>
              <a:buAutoNum type="romanLcPeriod"/>
              <a:defRPr sz="2800"/>
            </a:pPr>
            <a:r>
              <a:rPr lang="en-IE" sz="2000" dirty="0"/>
              <a:t>Form and Shape Recognition</a:t>
            </a:r>
          </a:p>
          <a:p>
            <a:pPr marL="857250" lvl="1" indent="-514350">
              <a:spcBef>
                <a:spcPts val="450"/>
              </a:spcBef>
              <a:buClr>
                <a:schemeClr val="accent2"/>
              </a:buClr>
              <a:buFont typeface="+mj-lt"/>
              <a:buAutoNum type="romanLcPeriod"/>
              <a:defRPr sz="2800"/>
            </a:pPr>
            <a:r>
              <a:rPr lang="en-IE" sz="2000" dirty="0"/>
              <a:t>Visual Acuity</a:t>
            </a:r>
          </a:p>
          <a:p>
            <a:pPr marL="857250" lvl="1" indent="-514350">
              <a:spcBef>
                <a:spcPts val="450"/>
              </a:spcBef>
              <a:buClr>
                <a:schemeClr val="accent2"/>
              </a:buClr>
              <a:buFont typeface="+mj-lt"/>
              <a:buAutoNum type="romanLcPeriod"/>
              <a:defRPr sz="2800"/>
            </a:pPr>
            <a:r>
              <a:rPr lang="en-IE" sz="2000" dirty="0"/>
              <a:t>Face Recognition </a:t>
            </a:r>
          </a:p>
          <a:p>
            <a:pPr marL="857250" lvl="1" indent="-514350">
              <a:spcBef>
                <a:spcPts val="450"/>
              </a:spcBef>
              <a:buClr>
                <a:schemeClr val="accent2"/>
              </a:buClr>
              <a:buFont typeface="+mj-lt"/>
              <a:buAutoNum type="romanLcPeriod"/>
              <a:defRPr sz="2800"/>
            </a:pPr>
            <a:r>
              <a:rPr lang="en-IE" sz="2000" dirty="0"/>
              <a:t>Contrast Sensitivity</a:t>
            </a:r>
          </a:p>
          <a:p>
            <a:pPr marL="857250" lvl="1" indent="-514350">
              <a:spcBef>
                <a:spcPts val="450"/>
              </a:spcBef>
              <a:buClr>
                <a:schemeClr val="accent2"/>
              </a:buClr>
              <a:buFont typeface="+mj-lt"/>
              <a:buAutoNum type="romanLcPeriod"/>
              <a:defRPr sz="2800"/>
            </a:pPr>
            <a:r>
              <a:rPr lang="en-IE" sz="2000" dirty="0"/>
              <a:t>Colour Sensitivity</a:t>
            </a:r>
          </a:p>
          <a:p>
            <a:pPr marL="342900" lvl="1" indent="0">
              <a:spcBef>
                <a:spcPts val="450"/>
              </a:spcBef>
              <a:buClr>
                <a:schemeClr val="accent2"/>
              </a:buClr>
              <a:buNone/>
              <a:defRPr sz="2800"/>
            </a:pPr>
            <a:r>
              <a:rPr lang="en-IE" sz="2000" dirty="0"/>
              <a:t>		…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C1CBE65E-3516-4A9B-E62F-A5B61CD85867}"/>
              </a:ext>
            </a:extLst>
          </p:cNvPr>
          <p:cNvSpPr txBox="1">
            <a:spLocks/>
          </p:cNvSpPr>
          <p:nvPr/>
        </p:nvSpPr>
        <p:spPr>
          <a:xfrm>
            <a:off x="741316" y="3182110"/>
            <a:ext cx="3830684" cy="326321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rgbClr val="767070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767070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767070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76707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767070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>
              <a:spcBef>
                <a:spcPts val="45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800"/>
            </a:pPr>
            <a:r>
              <a:rPr lang="en-IE" sz="2800" dirty="0"/>
              <a:t>Auditory</a:t>
            </a:r>
          </a:p>
          <a:p>
            <a:pPr marL="857250" lvl="1" indent="-514350">
              <a:spcBef>
                <a:spcPts val="450"/>
              </a:spcBef>
              <a:buClr>
                <a:schemeClr val="accent2"/>
              </a:buClr>
              <a:buFont typeface="+mj-lt"/>
              <a:buAutoNum type="romanLcPeriod"/>
              <a:defRPr sz="2800"/>
            </a:pPr>
            <a:r>
              <a:rPr lang="en-IE" sz="2000" dirty="0"/>
              <a:t>Frequency (Pitch) Detection</a:t>
            </a:r>
          </a:p>
          <a:p>
            <a:pPr marL="857250" lvl="1" indent="-514350">
              <a:spcBef>
                <a:spcPts val="450"/>
              </a:spcBef>
              <a:buClr>
                <a:schemeClr val="accent2"/>
              </a:buClr>
              <a:buFont typeface="+mj-lt"/>
              <a:buAutoNum type="romanLcPeriod"/>
              <a:defRPr sz="2800"/>
            </a:pPr>
            <a:r>
              <a:rPr lang="en-IE" sz="2000" dirty="0"/>
              <a:t>Loudness Detection</a:t>
            </a:r>
          </a:p>
          <a:p>
            <a:pPr marL="857250" lvl="1" indent="-514350">
              <a:spcBef>
                <a:spcPts val="450"/>
              </a:spcBef>
              <a:buClr>
                <a:schemeClr val="accent2"/>
              </a:buClr>
              <a:buFont typeface="+mj-lt"/>
              <a:buAutoNum type="romanLcPeriod"/>
              <a:defRPr sz="2800"/>
            </a:pPr>
            <a:r>
              <a:rPr lang="en-IE" sz="2000" dirty="0"/>
              <a:t>Sound Localization</a:t>
            </a:r>
          </a:p>
          <a:p>
            <a:pPr marL="857250" lvl="1" indent="-514350">
              <a:spcBef>
                <a:spcPts val="450"/>
              </a:spcBef>
              <a:buClr>
                <a:schemeClr val="accent2"/>
              </a:buClr>
              <a:buFont typeface="+mj-lt"/>
              <a:buAutoNum type="romanLcPeriod"/>
              <a:defRPr sz="2800"/>
            </a:pPr>
            <a:r>
              <a:rPr lang="en-IE" sz="2000" dirty="0"/>
              <a:t>Temporal Processing</a:t>
            </a:r>
          </a:p>
          <a:p>
            <a:pPr marL="857250" lvl="1" indent="-514350">
              <a:spcBef>
                <a:spcPts val="450"/>
              </a:spcBef>
              <a:buClr>
                <a:schemeClr val="accent2"/>
              </a:buClr>
              <a:buFont typeface="+mj-lt"/>
              <a:buAutoNum type="romanLcPeriod"/>
              <a:defRPr sz="2800"/>
            </a:pPr>
            <a:r>
              <a:rPr lang="en-IE" sz="2000" dirty="0"/>
              <a:t>Echo Perception (Echolocation)</a:t>
            </a:r>
          </a:p>
          <a:p>
            <a:pPr marL="857250" lvl="1" indent="-514350">
              <a:spcBef>
                <a:spcPts val="450"/>
              </a:spcBef>
              <a:buClr>
                <a:schemeClr val="accent2"/>
              </a:buClr>
              <a:buFont typeface="+mj-lt"/>
              <a:buAutoNum type="romanLcPeriod"/>
              <a:defRPr sz="2800"/>
            </a:pPr>
            <a:r>
              <a:rPr lang="en-IE" sz="2000" dirty="0"/>
              <a:t>Speech Perception</a:t>
            </a:r>
            <a:br>
              <a:rPr lang="en-IE" sz="2000" dirty="0"/>
            </a:br>
            <a:r>
              <a:rPr lang="en-IE" sz="2000" dirty="0"/>
              <a:t>	….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9FCBA7AB-4853-C29C-03CB-E9F801AA506A}"/>
              </a:ext>
            </a:extLst>
          </p:cNvPr>
          <p:cNvSpPr txBox="1">
            <a:spLocks/>
          </p:cNvSpPr>
          <p:nvPr/>
        </p:nvSpPr>
        <p:spPr>
          <a:xfrm>
            <a:off x="4684666" y="3182110"/>
            <a:ext cx="3830684" cy="3263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rgbClr val="767070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767070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767070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76707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767070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>
              <a:spcBef>
                <a:spcPts val="45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800"/>
            </a:pPr>
            <a:r>
              <a:rPr lang="en-IE" sz="2800" dirty="0"/>
              <a:t>Smell</a:t>
            </a:r>
          </a:p>
          <a:p>
            <a:pPr marL="857250" lvl="1" indent="-514350">
              <a:spcBef>
                <a:spcPts val="450"/>
              </a:spcBef>
              <a:buClr>
                <a:schemeClr val="accent2"/>
              </a:buClr>
              <a:buFont typeface="+mj-lt"/>
              <a:buAutoNum type="romanLcPeriod"/>
              <a:defRPr sz="2800"/>
            </a:pPr>
            <a:r>
              <a:rPr lang="en-IE" sz="2000" dirty="0"/>
              <a:t>Odor Detection</a:t>
            </a:r>
          </a:p>
          <a:p>
            <a:pPr marL="857250" lvl="1" indent="-514350">
              <a:spcBef>
                <a:spcPts val="450"/>
              </a:spcBef>
              <a:buClr>
                <a:schemeClr val="accent2"/>
              </a:buClr>
              <a:buFont typeface="+mj-lt"/>
              <a:buAutoNum type="romanLcPeriod"/>
              <a:defRPr sz="2800"/>
            </a:pPr>
            <a:r>
              <a:rPr lang="en-IE" sz="2000" dirty="0"/>
              <a:t>Odor Identification</a:t>
            </a:r>
          </a:p>
          <a:p>
            <a:pPr marL="857250" lvl="1" indent="-514350">
              <a:spcBef>
                <a:spcPts val="450"/>
              </a:spcBef>
              <a:buClr>
                <a:schemeClr val="accent2"/>
              </a:buClr>
              <a:buFont typeface="+mj-lt"/>
              <a:buAutoNum type="romanLcPeriod"/>
              <a:defRPr sz="2800"/>
            </a:pPr>
            <a:r>
              <a:rPr lang="en-IE" sz="2000" dirty="0"/>
              <a:t>Odor Localization</a:t>
            </a:r>
          </a:p>
          <a:p>
            <a:pPr marL="857250" lvl="1" indent="-514350">
              <a:spcBef>
                <a:spcPts val="450"/>
              </a:spcBef>
              <a:buClr>
                <a:schemeClr val="accent2"/>
              </a:buClr>
              <a:buFont typeface="+mj-lt"/>
              <a:buAutoNum type="romanLcPeriod"/>
              <a:defRPr sz="2800"/>
            </a:pPr>
            <a:r>
              <a:rPr lang="en-IE" sz="2000" dirty="0"/>
              <a:t>Odor Intensity</a:t>
            </a:r>
          </a:p>
          <a:p>
            <a:pPr marL="857250" lvl="1" indent="-514350">
              <a:spcBef>
                <a:spcPts val="450"/>
              </a:spcBef>
              <a:buClr>
                <a:schemeClr val="accent2"/>
              </a:buClr>
              <a:buFont typeface="+mj-lt"/>
              <a:buAutoNum type="romanLcPeriod"/>
              <a:defRPr sz="2800"/>
            </a:pPr>
            <a:r>
              <a:rPr lang="en-IE" sz="2000" dirty="0"/>
              <a:t>Odor Memory</a:t>
            </a:r>
            <a:br>
              <a:rPr lang="en-IE" sz="2000" dirty="0"/>
            </a:br>
            <a:r>
              <a:rPr lang="en-IE" sz="2000" dirty="0"/>
              <a:t>	….</a:t>
            </a:r>
          </a:p>
        </p:txBody>
      </p:sp>
    </p:spTree>
    <p:extLst>
      <p:ext uri="{BB962C8B-B14F-4D97-AF65-F5344CB8AC3E}">
        <p14:creationId xmlns:p14="http://schemas.microsoft.com/office/powerpoint/2010/main" val="6601889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6D8F3-B83E-58E8-479C-05CA9E7BB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3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C3417-8D71-AF16-6A75-EF654A3FC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9297" indent="0">
              <a:buNone/>
            </a:pPr>
            <a:r>
              <a:rPr lang="en-US" sz="3600" dirty="0"/>
              <a:t>What is a neuron in an artificial Neural Network called</a:t>
            </a:r>
            <a:endParaRPr lang="en-IE" sz="3600" dirty="0"/>
          </a:p>
          <a:p>
            <a:pPr marL="546497" indent="-457200">
              <a:buFont typeface="+mj-lt"/>
              <a:buAutoNum type="arabicPeriod"/>
            </a:pPr>
            <a:endParaRPr lang="en-IE" sz="3600" dirty="0"/>
          </a:p>
          <a:p>
            <a:pPr marL="89297" indent="0">
              <a:buNone/>
            </a:pPr>
            <a:r>
              <a:rPr lang="en-IE" sz="3600" dirty="0"/>
              <a:t>L. Node</a:t>
            </a:r>
          </a:p>
          <a:p>
            <a:pPr marL="89297" indent="0">
              <a:buNone/>
            </a:pPr>
            <a:r>
              <a:rPr lang="en-IE" sz="3600" dirty="0"/>
              <a:t>R. Neutron</a:t>
            </a:r>
          </a:p>
        </p:txBody>
      </p:sp>
    </p:spTree>
    <p:extLst>
      <p:ext uri="{BB962C8B-B14F-4D97-AF65-F5344CB8AC3E}">
        <p14:creationId xmlns:p14="http://schemas.microsoft.com/office/powerpoint/2010/main" val="3717905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0583CB-F467-B357-F296-891CB627A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F3ACCCE-8EC0-3931-ADF0-07454035A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84668" y="0"/>
            <a:ext cx="3486152" cy="2753139"/>
          </a:xfrm>
        </p:spPr>
        <p:txBody>
          <a:bodyPr>
            <a:normAutofit fontScale="92500" lnSpcReduction="20000"/>
          </a:bodyPr>
          <a:lstStyle/>
          <a:p>
            <a:pPr marL="342900" lvl="1" indent="0">
              <a:spcBef>
                <a:spcPts val="450"/>
              </a:spcBef>
              <a:buClr>
                <a:schemeClr val="accent2"/>
              </a:buClr>
              <a:buNone/>
              <a:defRPr sz="2800"/>
            </a:pPr>
            <a:r>
              <a:rPr lang="en-IE" sz="3200" dirty="0"/>
              <a:t>Proprioception</a:t>
            </a:r>
          </a:p>
          <a:p>
            <a:pPr marL="857250" lvl="1" indent="-514350">
              <a:spcBef>
                <a:spcPts val="450"/>
              </a:spcBef>
              <a:buClr>
                <a:schemeClr val="accent2"/>
              </a:buClr>
              <a:buFont typeface="+mj-lt"/>
              <a:buAutoNum type="romanLcPeriod"/>
              <a:defRPr sz="2800"/>
            </a:pPr>
            <a:r>
              <a:rPr lang="en-IE" sz="2100" dirty="0"/>
              <a:t>Muscle Tension Detection</a:t>
            </a:r>
          </a:p>
          <a:p>
            <a:pPr marL="857250" lvl="1" indent="-514350">
              <a:spcBef>
                <a:spcPts val="450"/>
              </a:spcBef>
              <a:buClr>
                <a:schemeClr val="accent2"/>
              </a:buClr>
              <a:buFont typeface="+mj-lt"/>
              <a:buAutoNum type="romanLcPeriod"/>
              <a:defRPr sz="2800"/>
            </a:pPr>
            <a:r>
              <a:rPr lang="en-IE" sz="2100" dirty="0"/>
              <a:t>Sense of Movement </a:t>
            </a:r>
          </a:p>
          <a:p>
            <a:pPr marL="857250" lvl="1" indent="-514350">
              <a:spcBef>
                <a:spcPts val="450"/>
              </a:spcBef>
              <a:buClr>
                <a:schemeClr val="accent2"/>
              </a:buClr>
              <a:buFont typeface="+mj-lt"/>
              <a:buAutoNum type="romanLcPeriod"/>
              <a:defRPr sz="2800"/>
            </a:pPr>
            <a:r>
              <a:rPr lang="en-IE" sz="2100" dirty="0"/>
              <a:t>Joint Receptors </a:t>
            </a:r>
          </a:p>
          <a:p>
            <a:pPr marL="857250" lvl="1" indent="-514350">
              <a:spcBef>
                <a:spcPts val="450"/>
              </a:spcBef>
              <a:buClr>
                <a:schemeClr val="accent2"/>
              </a:buClr>
              <a:buFont typeface="+mj-lt"/>
              <a:buAutoNum type="romanLcPeriod"/>
              <a:defRPr sz="2800"/>
            </a:pPr>
            <a:r>
              <a:rPr lang="en-IE" sz="2100" dirty="0"/>
              <a:t>Motor Learning</a:t>
            </a:r>
          </a:p>
          <a:p>
            <a:pPr marL="857250" lvl="1" indent="-514350">
              <a:spcBef>
                <a:spcPts val="450"/>
              </a:spcBef>
              <a:buClr>
                <a:schemeClr val="accent2"/>
              </a:buClr>
              <a:buFont typeface="+mj-lt"/>
              <a:buAutoNum type="romanLcPeriod"/>
              <a:defRPr sz="2800"/>
            </a:pPr>
            <a:r>
              <a:rPr lang="en-IE" sz="2100" dirty="0"/>
              <a:t>Reflex Modulation</a:t>
            </a:r>
          </a:p>
          <a:p>
            <a:pPr marL="857250" lvl="1" indent="-514350">
              <a:spcBef>
                <a:spcPts val="450"/>
              </a:spcBef>
              <a:buClr>
                <a:schemeClr val="accent2"/>
              </a:buClr>
              <a:buFont typeface="+mj-lt"/>
              <a:buAutoNum type="romanLcPeriod"/>
              <a:defRPr sz="2800"/>
            </a:pPr>
            <a:r>
              <a:rPr lang="en-IE" sz="2100" dirty="0"/>
              <a:t>Muscle Length and Stretch Detection </a:t>
            </a:r>
            <a:br>
              <a:rPr lang="en-IE" sz="2100" dirty="0"/>
            </a:br>
            <a:r>
              <a:rPr lang="en-IE" sz="2100" dirty="0"/>
              <a:t>	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77B9CD-04EE-0BB5-3C54-B90D24824F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0"/>
            <a:ext cx="3830684" cy="3263210"/>
          </a:xfrm>
        </p:spPr>
        <p:txBody>
          <a:bodyPr>
            <a:normAutofit fontScale="92500" lnSpcReduction="20000"/>
          </a:bodyPr>
          <a:lstStyle/>
          <a:p>
            <a:pPr marL="342900" lvl="1" indent="0">
              <a:spcBef>
                <a:spcPts val="450"/>
              </a:spcBef>
              <a:buClr>
                <a:schemeClr val="accent2"/>
              </a:buClr>
              <a:buNone/>
              <a:defRPr sz="2800"/>
            </a:pPr>
            <a:r>
              <a:rPr lang="en-IE" sz="2800" dirty="0"/>
              <a:t>Tactile</a:t>
            </a:r>
          </a:p>
          <a:p>
            <a:pPr marL="857250" lvl="1" indent="-514350">
              <a:spcBef>
                <a:spcPts val="450"/>
              </a:spcBef>
              <a:buClr>
                <a:schemeClr val="accent2"/>
              </a:buClr>
              <a:buFont typeface="+mj-lt"/>
              <a:buAutoNum type="romanLcPeriod"/>
              <a:defRPr sz="2800"/>
            </a:pPr>
            <a:r>
              <a:rPr lang="en-IE" sz="2000" dirty="0"/>
              <a:t>Touch Sensation</a:t>
            </a:r>
          </a:p>
          <a:p>
            <a:pPr marL="857250" lvl="1" indent="-514350">
              <a:spcBef>
                <a:spcPts val="450"/>
              </a:spcBef>
              <a:buClr>
                <a:schemeClr val="accent2"/>
              </a:buClr>
              <a:buFont typeface="+mj-lt"/>
              <a:buAutoNum type="romanLcPeriod"/>
              <a:defRPr sz="2800"/>
            </a:pPr>
            <a:r>
              <a:rPr lang="en-IE" sz="2000" dirty="0"/>
              <a:t>Temperature Sensation</a:t>
            </a:r>
          </a:p>
          <a:p>
            <a:pPr marL="857250" lvl="1" indent="-514350">
              <a:spcBef>
                <a:spcPts val="450"/>
              </a:spcBef>
              <a:buClr>
                <a:schemeClr val="accent2"/>
              </a:buClr>
              <a:buFont typeface="+mj-lt"/>
              <a:buAutoNum type="romanLcPeriod"/>
              <a:defRPr sz="2800"/>
            </a:pPr>
            <a:r>
              <a:rPr lang="en-IE" sz="2000" dirty="0"/>
              <a:t>Pain Sensation</a:t>
            </a:r>
          </a:p>
          <a:p>
            <a:pPr marL="857250" lvl="1" indent="-514350">
              <a:spcBef>
                <a:spcPts val="450"/>
              </a:spcBef>
              <a:buClr>
                <a:schemeClr val="accent2"/>
              </a:buClr>
              <a:buFont typeface="+mj-lt"/>
              <a:buAutoNum type="romanLcPeriod"/>
              <a:defRPr sz="2800"/>
            </a:pPr>
            <a:r>
              <a:rPr lang="en-IE" sz="2000" dirty="0"/>
              <a:t>Vibration Sensation </a:t>
            </a:r>
          </a:p>
          <a:p>
            <a:pPr marL="857250" lvl="1" indent="-514350">
              <a:spcBef>
                <a:spcPts val="450"/>
              </a:spcBef>
              <a:buClr>
                <a:schemeClr val="accent2"/>
              </a:buClr>
              <a:buFont typeface="+mj-lt"/>
              <a:buAutoNum type="romanLcPeriod"/>
              <a:defRPr sz="2800"/>
            </a:pPr>
            <a:r>
              <a:rPr lang="en-IE" sz="2000" dirty="0"/>
              <a:t>Tactile Discrimination</a:t>
            </a:r>
          </a:p>
          <a:p>
            <a:pPr marL="857250" lvl="1" indent="-514350">
              <a:spcBef>
                <a:spcPts val="450"/>
              </a:spcBef>
              <a:buClr>
                <a:schemeClr val="accent2"/>
              </a:buClr>
              <a:buFont typeface="+mj-lt"/>
              <a:buAutoNum type="romanLcPeriod"/>
              <a:defRPr sz="2800"/>
            </a:pPr>
            <a:r>
              <a:rPr lang="en-IE" sz="2000" dirty="0"/>
              <a:t>Texture and Fine Touch Perception</a:t>
            </a:r>
          </a:p>
          <a:p>
            <a:pPr marL="342900" lvl="1" indent="0">
              <a:spcBef>
                <a:spcPts val="450"/>
              </a:spcBef>
              <a:buClr>
                <a:schemeClr val="accent2"/>
              </a:buClr>
              <a:buNone/>
              <a:defRPr sz="2800"/>
            </a:pPr>
            <a:r>
              <a:rPr lang="en-IE" sz="2000" dirty="0"/>
              <a:t>		…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88D2C2E5-B333-ADBA-8044-9FF6457B3CBD}"/>
              </a:ext>
            </a:extLst>
          </p:cNvPr>
          <p:cNvSpPr txBox="1">
            <a:spLocks/>
          </p:cNvSpPr>
          <p:nvPr/>
        </p:nvSpPr>
        <p:spPr>
          <a:xfrm>
            <a:off x="741316" y="3182110"/>
            <a:ext cx="3830684" cy="3263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rgbClr val="767070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767070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767070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76707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767070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>
              <a:spcBef>
                <a:spcPts val="45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800"/>
            </a:pPr>
            <a:r>
              <a:rPr lang="en-IE" sz="2800" dirty="0"/>
              <a:t>Vestibular</a:t>
            </a:r>
          </a:p>
          <a:p>
            <a:pPr marL="857250" lvl="1" indent="-514350">
              <a:spcBef>
                <a:spcPts val="450"/>
              </a:spcBef>
              <a:buClr>
                <a:schemeClr val="accent2"/>
              </a:buClr>
              <a:buFont typeface="+mj-lt"/>
              <a:buAutoNum type="romanLcPeriod"/>
              <a:defRPr sz="2800"/>
            </a:pPr>
            <a:r>
              <a:rPr lang="en-IE" sz="2000" dirty="0"/>
              <a:t>Gravity Perception</a:t>
            </a:r>
          </a:p>
          <a:p>
            <a:pPr marL="857250" lvl="1" indent="-514350">
              <a:spcBef>
                <a:spcPts val="450"/>
              </a:spcBef>
              <a:buClr>
                <a:schemeClr val="accent2"/>
              </a:buClr>
              <a:buFont typeface="+mj-lt"/>
              <a:buAutoNum type="romanLcPeriod"/>
              <a:defRPr sz="2800"/>
            </a:pPr>
            <a:r>
              <a:rPr lang="en-IE" sz="2000" dirty="0"/>
              <a:t>Angular Motion Detection</a:t>
            </a:r>
          </a:p>
          <a:p>
            <a:pPr marL="857250" lvl="1" indent="-514350">
              <a:spcBef>
                <a:spcPts val="450"/>
              </a:spcBef>
              <a:buClr>
                <a:schemeClr val="accent2"/>
              </a:buClr>
              <a:buFont typeface="+mj-lt"/>
              <a:buAutoNum type="romanLcPeriod"/>
              <a:defRPr sz="2800"/>
            </a:pPr>
            <a:r>
              <a:rPr lang="en-IE" sz="2000" dirty="0"/>
              <a:t>Linear Motion Detection</a:t>
            </a:r>
          </a:p>
          <a:p>
            <a:pPr marL="857250" lvl="1" indent="-514350">
              <a:spcBef>
                <a:spcPts val="450"/>
              </a:spcBef>
              <a:buClr>
                <a:schemeClr val="accent2"/>
              </a:buClr>
              <a:buFont typeface="+mj-lt"/>
              <a:buAutoNum type="romanLcPeriod"/>
              <a:defRPr sz="2800"/>
            </a:pPr>
            <a:r>
              <a:rPr lang="en-IE" sz="2000" dirty="0"/>
              <a:t>Balance and Postural Control</a:t>
            </a:r>
          </a:p>
          <a:p>
            <a:pPr marL="857250" lvl="1" indent="-514350">
              <a:spcBef>
                <a:spcPts val="450"/>
              </a:spcBef>
              <a:buClr>
                <a:schemeClr val="accent2"/>
              </a:buClr>
              <a:buFont typeface="+mj-lt"/>
              <a:buAutoNum type="romanLcPeriod"/>
              <a:defRPr sz="2800"/>
            </a:pPr>
            <a:r>
              <a:rPr lang="en-IE" sz="2000" dirty="0" err="1"/>
              <a:t>Vestibulo</a:t>
            </a:r>
            <a:r>
              <a:rPr lang="en-IE" sz="2000" dirty="0"/>
              <a:t>-Spinal Reflex</a:t>
            </a:r>
          </a:p>
          <a:p>
            <a:pPr marL="857250" lvl="1" indent="-514350">
              <a:spcBef>
                <a:spcPts val="450"/>
              </a:spcBef>
              <a:buClr>
                <a:schemeClr val="accent2"/>
              </a:buClr>
              <a:buFont typeface="+mj-lt"/>
              <a:buAutoNum type="romanLcPeriod"/>
              <a:defRPr sz="2800"/>
            </a:pPr>
            <a:r>
              <a:rPr lang="en-IE" sz="2000" dirty="0"/>
              <a:t>Head position</a:t>
            </a:r>
            <a:br>
              <a:rPr lang="en-IE" sz="2000" dirty="0"/>
            </a:br>
            <a:r>
              <a:rPr lang="en-IE" sz="2000" dirty="0"/>
              <a:t>	….</a:t>
            </a:r>
          </a:p>
        </p:txBody>
      </p:sp>
    </p:spTree>
    <p:extLst>
      <p:ext uri="{BB962C8B-B14F-4D97-AF65-F5344CB8AC3E}">
        <p14:creationId xmlns:p14="http://schemas.microsoft.com/office/powerpoint/2010/main" val="3937325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55436" y="1428698"/>
            <a:ext cx="7886699" cy="699516"/>
          </a:xfrm>
        </p:spPr>
        <p:txBody>
          <a:bodyPr vert="horz" lIns="68580" tIns="34290" rIns="68580" bIns="34290" rtlCol="0" anchor="b">
            <a:normAutofit fontScale="90000"/>
          </a:bodyPr>
          <a:lstStyle/>
          <a:p>
            <a:r>
              <a:rPr lang="en-GB" dirty="0"/>
              <a:t>“FEELING” OURSELVES MOVE: A TEAM EFFORT BY </a:t>
            </a:r>
            <a:r>
              <a:rPr lang="en-US" dirty="0"/>
              <a:t>OUR SENSES</a:t>
            </a:r>
            <a:endParaRPr lang="en-US" sz="405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628649" y="2200193"/>
            <a:ext cx="7886699" cy="315468"/>
          </a:xfrm>
        </p:spPr>
        <p:txBody>
          <a:bodyPr vert="horz" lIns="68580" tIns="34290" rIns="68580" bIns="34290" rtlCol="0">
            <a:normAutofit/>
          </a:bodyPr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Campos, </a:t>
            </a:r>
            <a:r>
              <a:rPr lang="en-GB" dirty="0" err="1">
                <a:solidFill>
                  <a:schemeClr val="tx1"/>
                </a:solidFill>
              </a:rPr>
              <a:t>Pandi</a:t>
            </a:r>
            <a:r>
              <a:rPr lang="en-GB" dirty="0">
                <a:solidFill>
                  <a:schemeClr val="tx1"/>
                </a:solidFill>
              </a:rPr>
              <a:t>, Butler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799016-FA56-4E9F-8301-53822F300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623" y="2670190"/>
            <a:ext cx="6732752" cy="333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449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1C857-E32F-4698-9FBF-1355E5C6B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Who I Did This Work With on This Research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AB26E-ACC0-4F6A-B840-5734E1279C7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Prof. Heinrich B</a:t>
            </a:r>
            <a:r>
              <a:rPr lang="en-US" dirty="0"/>
              <a:t>ü</a:t>
            </a:r>
            <a:r>
              <a:rPr lang="en-GB" dirty="0" err="1"/>
              <a:t>lthoff</a:t>
            </a:r>
            <a:br>
              <a:rPr lang="en-GB" dirty="0"/>
            </a:br>
            <a:r>
              <a:rPr lang="en-GB" dirty="0"/>
              <a:t>Germany</a:t>
            </a:r>
          </a:p>
          <a:p>
            <a:pPr marL="0" indent="0">
              <a:buNone/>
            </a:pP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dirty="0"/>
          </a:p>
          <a:p>
            <a:r>
              <a:rPr lang="en-GB" dirty="0"/>
              <a:t>Prof. Jennifer Campos</a:t>
            </a:r>
            <a:br>
              <a:rPr lang="en-GB" dirty="0"/>
            </a:br>
            <a:r>
              <a:rPr lang="en-GB" dirty="0"/>
              <a:t>Canada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3050B6E-F286-4778-A8C4-B03F547F4E8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Maryam </a:t>
            </a:r>
            <a:r>
              <a:rPr lang="en-GB" dirty="0" err="1"/>
              <a:t>Pandi</a:t>
            </a:r>
            <a:br>
              <a:rPr lang="en-GB" dirty="0"/>
            </a:br>
            <a:r>
              <a:rPr lang="en-GB" dirty="0"/>
              <a:t>Toronto</a:t>
            </a:r>
          </a:p>
          <a:p>
            <a:pPr marL="0" indent="0">
              <a:buNone/>
            </a:pP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dirty="0"/>
          </a:p>
          <a:p>
            <a:r>
              <a:rPr lang="en-GB" dirty="0"/>
              <a:t>Dr Stuart Smith</a:t>
            </a:r>
            <a:br>
              <a:rPr lang="en-GB" dirty="0"/>
            </a:br>
            <a:r>
              <a:rPr lang="en-GB" dirty="0"/>
              <a:t>Australia</a:t>
            </a:r>
          </a:p>
          <a:p>
            <a:endParaRPr lang="en-US" dirty="0"/>
          </a:p>
        </p:txBody>
      </p:sp>
      <p:pic>
        <p:nvPicPr>
          <p:cNvPr id="4" name="Picture 3" descr="A picture containing person, person, posing&#10;&#10;Description automatically generated">
            <a:extLst>
              <a:ext uri="{FF2B5EF4-FFF2-40B4-BE49-F238E27FC236}">
                <a16:creationId xmlns:a16="http://schemas.microsoft.com/office/drawing/2014/main" id="{C8899B6B-1555-4168-8561-A9C616C4BE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055" y="4016200"/>
            <a:ext cx="777116" cy="971396"/>
          </a:xfrm>
          <a:prstGeom prst="ellipse">
            <a:avLst/>
          </a:prstGeom>
        </p:spPr>
      </p:pic>
      <p:pic>
        <p:nvPicPr>
          <p:cNvPr id="3074" name="Picture 2" descr="Image">
            <a:extLst>
              <a:ext uri="{FF2B5EF4-FFF2-40B4-BE49-F238E27FC236}">
                <a16:creationId xmlns:a16="http://schemas.microsoft.com/office/drawing/2014/main" id="{1350105C-CDD8-4B4B-96D0-A9228D766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684" y="4015595"/>
            <a:ext cx="972000" cy="972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outdoor, tree, person, clothing&#10;&#10;Description automatically generated">
            <a:extLst>
              <a:ext uri="{FF2B5EF4-FFF2-40B4-BE49-F238E27FC236}">
                <a16:creationId xmlns:a16="http://schemas.microsoft.com/office/drawing/2014/main" id="{A0CA3445-BF06-4802-BBE2-1BCC0E74E7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684" y="2125266"/>
            <a:ext cx="972000" cy="972000"/>
          </a:xfrm>
          <a:prstGeom prst="ellipse">
            <a:avLst/>
          </a:prstGeom>
        </p:spPr>
      </p:pic>
      <p:pic>
        <p:nvPicPr>
          <p:cNvPr id="3076" name="Picture 4" descr="Loop | Heinrich H. Bülthoff">
            <a:extLst>
              <a:ext uri="{FF2B5EF4-FFF2-40B4-BE49-F238E27FC236}">
                <a16:creationId xmlns:a16="http://schemas.microsoft.com/office/drawing/2014/main" id="{40331B74-6A9F-4B11-B0BA-C7B230F9E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171" y="2125266"/>
            <a:ext cx="972000" cy="972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92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Rectangle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4500"/>
            </a:lvl1pPr>
          </a:lstStyle>
          <a:p>
            <a:r>
              <a:rPr lang="en-IE" dirty="0"/>
              <a:t>Self-Motion</a:t>
            </a:r>
          </a:p>
        </p:txBody>
      </p:sp>
      <p:sp>
        <p:nvSpPr>
          <p:cNvPr id="146" name="Rectangle 3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IE" dirty="0"/>
              <a:t>What is self-motion?</a:t>
            </a:r>
          </a:p>
          <a:p>
            <a:pPr marL="547688" lvl="1" indent="-204788">
              <a:spcBef>
                <a:spcPts val="450"/>
              </a:spcBef>
              <a:buClr>
                <a:schemeClr val="accent2"/>
              </a:buClr>
              <a:buFont typeface="Arial"/>
              <a:buChar char="–"/>
              <a:defRPr sz="2800"/>
            </a:pPr>
            <a:r>
              <a:rPr lang="en-IE" dirty="0"/>
              <a:t>Walking</a:t>
            </a:r>
          </a:p>
          <a:p>
            <a:pPr marL="547688" lvl="1" indent="-204788">
              <a:spcBef>
                <a:spcPts val="450"/>
              </a:spcBef>
              <a:buClr>
                <a:schemeClr val="accent2"/>
              </a:buClr>
              <a:buFont typeface="Arial"/>
              <a:buChar char="–"/>
              <a:defRPr sz="2800"/>
            </a:pPr>
            <a:r>
              <a:rPr lang="en-IE" dirty="0"/>
              <a:t>Running</a:t>
            </a:r>
          </a:p>
          <a:p>
            <a:pPr marL="547688" lvl="1" indent="-204788">
              <a:spcBef>
                <a:spcPts val="450"/>
              </a:spcBef>
              <a:buClr>
                <a:schemeClr val="accent2"/>
              </a:buClr>
              <a:buFont typeface="Arial"/>
              <a:buChar char="–"/>
              <a:defRPr sz="2800"/>
            </a:pPr>
            <a:r>
              <a:rPr lang="en-IE" dirty="0"/>
              <a:t>Driving</a:t>
            </a:r>
          </a:p>
          <a:p>
            <a:pPr marL="547688" lvl="1" indent="-204788">
              <a:spcBef>
                <a:spcPts val="450"/>
              </a:spcBef>
              <a:buClr>
                <a:schemeClr val="accent2"/>
              </a:buClr>
              <a:buFont typeface="Arial"/>
              <a:buChar char="–"/>
              <a:defRPr sz="2800"/>
            </a:pPr>
            <a:r>
              <a:rPr lang="en-IE" dirty="0"/>
              <a:t>Cycling </a:t>
            </a:r>
          </a:p>
          <a:p>
            <a:pPr marL="547688" lvl="1" indent="-204788">
              <a:spcBef>
                <a:spcPts val="450"/>
              </a:spcBef>
              <a:buClr>
                <a:schemeClr val="accent2"/>
              </a:buClr>
              <a:buFont typeface="Arial"/>
              <a:buChar char="–"/>
              <a:defRPr sz="2800"/>
            </a:pPr>
            <a:r>
              <a:rPr lang="en-IE" dirty="0"/>
              <a:t>…</a:t>
            </a:r>
          </a:p>
          <a:p>
            <a:pPr marL="342900" lvl="1" indent="0">
              <a:spcBef>
                <a:spcPts val="450"/>
              </a:spcBef>
              <a:buClr>
                <a:schemeClr val="accent2"/>
              </a:buClr>
              <a:buNone/>
              <a:defRPr sz="2800"/>
            </a:pPr>
            <a:endParaRPr lang="en-IE" sz="15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A14F54-EC37-3440-B2CB-7E4C7E0A2B4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IE" dirty="0"/>
              <a:t>Why study walking?</a:t>
            </a:r>
          </a:p>
          <a:p>
            <a:pPr marL="547688" lvl="1" indent="-204788">
              <a:spcBef>
                <a:spcPts val="450"/>
              </a:spcBef>
              <a:buClr>
                <a:schemeClr val="accent2"/>
              </a:buClr>
              <a:buFont typeface="Arial"/>
              <a:buChar char="–"/>
              <a:defRPr sz="2800"/>
            </a:pPr>
            <a:r>
              <a:rPr lang="en-IE" dirty="0"/>
              <a:t>Development</a:t>
            </a:r>
          </a:p>
          <a:p>
            <a:pPr marL="547688" lvl="1" indent="-204788">
              <a:spcBef>
                <a:spcPts val="450"/>
              </a:spcBef>
              <a:buClr>
                <a:schemeClr val="accent2"/>
              </a:buClr>
              <a:buFont typeface="Arial"/>
              <a:buChar char="–"/>
              <a:defRPr sz="2800"/>
            </a:pPr>
            <a:r>
              <a:rPr lang="en-IE" dirty="0"/>
              <a:t>Aging</a:t>
            </a:r>
          </a:p>
          <a:p>
            <a:pPr marL="547688" lvl="1" indent="-204788">
              <a:spcBef>
                <a:spcPts val="450"/>
              </a:spcBef>
              <a:buClr>
                <a:schemeClr val="accent2"/>
              </a:buClr>
              <a:buFont typeface="Arial"/>
              <a:buChar char="–"/>
              <a:defRPr sz="2800"/>
            </a:pPr>
            <a:r>
              <a:rPr lang="en-IE" dirty="0"/>
              <a:t>Falls</a:t>
            </a:r>
          </a:p>
          <a:p>
            <a:pPr marL="547688" lvl="1" indent="-204788">
              <a:spcBef>
                <a:spcPts val="450"/>
              </a:spcBef>
              <a:buClr>
                <a:schemeClr val="accent2"/>
              </a:buClr>
              <a:buFont typeface="Arial"/>
              <a:buChar char="–"/>
              <a:defRPr sz="2800"/>
            </a:pPr>
            <a:r>
              <a:rPr lang="en-IE" dirty="0"/>
              <a:t>Parkinson’s Disease</a:t>
            </a:r>
          </a:p>
          <a:p>
            <a:pPr marL="547688" lvl="1" indent="-204788">
              <a:spcBef>
                <a:spcPts val="450"/>
              </a:spcBef>
              <a:buClr>
                <a:schemeClr val="accent2"/>
              </a:buClr>
              <a:buFont typeface="Arial"/>
              <a:buChar char="–"/>
              <a:defRPr sz="2800"/>
            </a:pPr>
            <a:r>
              <a:rPr lang="en-IE" dirty="0"/>
              <a:t>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23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24722</TotalTime>
  <Words>1373</Words>
  <Application>Microsoft Macintosh PowerPoint</Application>
  <PresentationFormat>On-screen Show (4:3)</PresentationFormat>
  <Paragraphs>238</Paragraphs>
  <Slides>50</Slides>
  <Notes>6</Notes>
  <HiddenSlides>5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Arial</vt:lpstr>
      <vt:lpstr>Calibri</vt:lpstr>
      <vt:lpstr>Helvetica</vt:lpstr>
      <vt:lpstr>Helvetica Light</vt:lpstr>
      <vt:lpstr>Wingdings</vt:lpstr>
      <vt:lpstr>Office Theme</vt:lpstr>
      <vt:lpstr>The Maths and Neuroscience of Walking: Walking is Not as Easy You Think</vt:lpstr>
      <vt:lpstr>Who Do I Work With</vt:lpstr>
      <vt:lpstr>What do I Research</vt:lpstr>
      <vt:lpstr>The Senses</vt:lpstr>
      <vt:lpstr>PowerPoint Presentation</vt:lpstr>
      <vt:lpstr>PowerPoint Presentation</vt:lpstr>
      <vt:lpstr>“FEELING” OURSELVES MOVE: A TEAM EFFORT BY OUR SENSES</vt:lpstr>
      <vt:lpstr>Who I Did This Work With on This Research</vt:lpstr>
      <vt:lpstr>Self-Motion</vt:lpstr>
      <vt:lpstr>Sensory Information for Walking</vt:lpstr>
      <vt:lpstr>Questions for You</vt:lpstr>
      <vt:lpstr>Answer for You</vt:lpstr>
      <vt:lpstr>How to Study Walking</vt:lpstr>
      <vt:lpstr>Walking</vt:lpstr>
      <vt:lpstr>Let’s do a bit of memory before we walk</vt:lpstr>
      <vt:lpstr>Name the Objects</vt:lpstr>
      <vt:lpstr>Name the Objects</vt:lpstr>
      <vt:lpstr>Memory Graph</vt:lpstr>
      <vt:lpstr>Name the Objects</vt:lpstr>
      <vt:lpstr>Name the Objects</vt:lpstr>
      <vt:lpstr>PowerPoint Presentation</vt:lpstr>
      <vt:lpstr>PowerPoint Presentation</vt:lpstr>
      <vt:lpstr>Memory Graph</vt:lpstr>
      <vt:lpstr>A bit of Walking</vt:lpstr>
      <vt:lpstr>Multisensory integration in the  estimation of walked distances</vt:lpstr>
      <vt:lpstr>Walking Graph</vt:lpstr>
      <vt:lpstr>Walking Graph</vt:lpstr>
      <vt:lpstr>Heading</vt:lpstr>
      <vt:lpstr>Virtual reality setup and stimuli</vt:lpstr>
      <vt:lpstr>Visual-Vestibular Integration  for Heading</vt:lpstr>
      <vt:lpstr>PowerPoint Presentation</vt:lpstr>
      <vt:lpstr>The Experiment</vt:lpstr>
      <vt:lpstr>The Experiment</vt:lpstr>
      <vt:lpstr>The Experiment</vt:lpstr>
      <vt:lpstr>The Experiment</vt:lpstr>
      <vt:lpstr>The Experiment</vt:lpstr>
      <vt:lpstr>Reliability</vt:lpstr>
      <vt:lpstr>Multisensory</vt:lpstr>
      <vt:lpstr>Visual-Vestibular Integration  for Heading (conflict)</vt:lpstr>
      <vt:lpstr>The logic of conflicts</vt:lpstr>
      <vt:lpstr>The Experiment</vt:lpstr>
      <vt:lpstr>Maths can make a Prediction</vt:lpstr>
      <vt:lpstr>Ongoing Research Questions</vt:lpstr>
      <vt:lpstr>Selected Publications</vt:lpstr>
      <vt:lpstr>Selected Publications</vt:lpstr>
      <vt:lpstr>Thank you for Listening</vt:lpstr>
      <vt:lpstr>Question Time</vt:lpstr>
      <vt:lpstr>Question 1</vt:lpstr>
      <vt:lpstr>Question 2</vt:lpstr>
      <vt:lpstr>Question 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Study Walking</dc:title>
  <dc:creator>John Butler</dc:creator>
  <cp:lastModifiedBy>John Butler</cp:lastModifiedBy>
  <cp:revision>44</cp:revision>
  <dcterms:created xsi:type="dcterms:W3CDTF">2023-05-03T09:30:47Z</dcterms:created>
  <dcterms:modified xsi:type="dcterms:W3CDTF">2025-06-09T10:31:05Z</dcterms:modified>
</cp:coreProperties>
</file>