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51"/>
  </p:notesMasterIdLst>
  <p:sldIdLst>
    <p:sldId id="279" r:id="rId2"/>
    <p:sldId id="721" r:id="rId3"/>
    <p:sldId id="720" r:id="rId4"/>
    <p:sldId id="281" r:id="rId5"/>
    <p:sldId id="701" r:id="rId6"/>
    <p:sldId id="706" r:id="rId7"/>
    <p:sldId id="742" r:id="rId8"/>
    <p:sldId id="747" r:id="rId9"/>
    <p:sldId id="699" r:id="rId10"/>
    <p:sldId id="700" r:id="rId11"/>
    <p:sldId id="714" r:id="rId12"/>
    <p:sldId id="753" r:id="rId13"/>
    <p:sldId id="754" r:id="rId14"/>
    <p:sldId id="760" r:id="rId15"/>
    <p:sldId id="759" r:id="rId16"/>
    <p:sldId id="761" r:id="rId17"/>
    <p:sldId id="762" r:id="rId18"/>
    <p:sldId id="707" r:id="rId19"/>
    <p:sldId id="732" r:id="rId20"/>
    <p:sldId id="763" r:id="rId21"/>
    <p:sldId id="702" r:id="rId22"/>
    <p:sldId id="733" r:id="rId23"/>
    <p:sldId id="703" r:id="rId24"/>
    <p:sldId id="711" r:id="rId25"/>
    <p:sldId id="704" r:id="rId26"/>
    <p:sldId id="705" r:id="rId27"/>
    <p:sldId id="712" r:id="rId28"/>
    <p:sldId id="708" r:id="rId29"/>
    <p:sldId id="713" r:id="rId30"/>
    <p:sldId id="709" r:id="rId31"/>
    <p:sldId id="563" r:id="rId32"/>
    <p:sldId id="717" r:id="rId33"/>
    <p:sldId id="626" r:id="rId34"/>
    <p:sldId id="737" r:id="rId35"/>
    <p:sldId id="722" r:id="rId36"/>
    <p:sldId id="740" r:id="rId37"/>
    <p:sldId id="756" r:id="rId38"/>
    <p:sldId id="757" r:id="rId39"/>
    <p:sldId id="723" r:id="rId40"/>
    <p:sldId id="724" r:id="rId41"/>
    <p:sldId id="751" r:id="rId42"/>
    <p:sldId id="725" r:id="rId43"/>
    <p:sldId id="729" r:id="rId44"/>
    <p:sldId id="730" r:id="rId45"/>
    <p:sldId id="752" r:id="rId46"/>
    <p:sldId id="736" r:id="rId47"/>
    <p:sldId id="739" r:id="rId48"/>
    <p:sldId id="728" r:id="rId49"/>
    <p:sldId id="625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070"/>
    <a:srgbClr val="E9E9E9"/>
    <a:srgbClr val="0BBB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19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8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B2F38-1ED5-4244-B688-1F27C5C01D9D}" type="datetimeFigureOut">
              <a:rPr lang="en-US" smtClean="0"/>
              <a:t>7/30/25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65EBBE-B1F3-854A-A13B-B4DE1AE429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85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4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3525" b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639CF-DE20-4518-8A99-847C9DE3081F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095A03-FA64-438A-9B3E-B4710C61F5A0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Object 3" descr="Object 3">
            <a:extLst>
              <a:ext uri="{FF2B5EF4-FFF2-40B4-BE49-F238E27FC236}">
                <a16:creationId xmlns:a16="http://schemas.microsoft.com/office/drawing/2014/main" id="{86D202F8-C26E-6146-9111-1652ECB669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401" y="38100"/>
            <a:ext cx="1524001" cy="9602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68072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1619-D700-4C71-8868-C5E78449190E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76A59-2CEB-4E46-ACDC-456609F431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67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invGray">
          <a:xfrm>
            <a:off x="6599240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4"/>
            <a:ext cx="19050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680D3-2722-408D-B66D-B6CE8EC46D2F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015" y="6376992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45D71-EED7-4F0B-940C-FDD304D931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52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468313" y="547690"/>
            <a:ext cx="8496301" cy="108108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t>Title Text</a:t>
            </a:r>
          </a:p>
        </p:txBody>
      </p:sp>
      <p:sp>
        <p:nvSpPr>
          <p:cNvPr id="10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8313" y="1700215"/>
            <a:ext cx="4038601" cy="41052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2686" y="6586220"/>
            <a:ext cx="155576" cy="165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41567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98990"/>
            <a:ext cx="4040188" cy="715356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2300" b="1" cap="all"/>
            </a:lvl1pPr>
            <a:lvl2pPr marL="0" indent="457200">
              <a:buClrTx/>
              <a:buSzTx/>
              <a:buNone/>
              <a:defRPr sz="2300" b="1" cap="all"/>
            </a:lvl2pPr>
            <a:lvl3pPr marL="0" indent="914400">
              <a:buClrTx/>
              <a:buSzTx/>
              <a:buNone/>
              <a:defRPr sz="2300" b="1" cap="all"/>
            </a:lvl3pPr>
            <a:lvl4pPr marL="0" indent="1371600">
              <a:buClrTx/>
              <a:buSzTx/>
              <a:buNone/>
              <a:defRPr sz="2300" b="1" cap="all"/>
            </a:lvl4pPr>
            <a:lvl5pPr marL="0" indent="1828800">
              <a:buClrTx/>
              <a:buSzTx/>
              <a:buNone/>
              <a:defRPr sz="2300" b="1" cap="all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645029" y="1698990"/>
            <a:ext cx="4041776" cy="715356"/>
          </a:xfrm>
          <a:prstGeom prst="rect">
            <a:avLst/>
          </a:prstGeom>
        </p:spPr>
        <p:txBody>
          <a:bodyPr anchor="ctr"/>
          <a:lstStyle>
            <a:lvl1pPr marL="0" indent="0">
              <a:buClrTx/>
              <a:buSzTx/>
              <a:buNone/>
              <a:defRPr sz="2300" b="1" cap="all"/>
            </a:lvl1pPr>
          </a:lstStyle>
          <a:p>
            <a:pPr marL="0" indent="0">
              <a:buClrTx/>
              <a:buSzTx/>
              <a:buNone/>
              <a:defRPr sz="2300" b="1" cap="all"/>
            </a:pPr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740464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547690"/>
            <a:ext cx="8496300" cy="1081087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68313" y="1700215"/>
            <a:ext cx="4038600" cy="41052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9313" y="1700215"/>
            <a:ext cx="4038600" cy="19764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59313" y="3829050"/>
            <a:ext cx="4038600" cy="19764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04397" y="6476999"/>
            <a:ext cx="733864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013AA-615C-4E61-8035-811E7FE68EA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640597" y="6476999"/>
            <a:ext cx="5507719" cy="27432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6753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lvl1pPr>
              <a:defRPr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28613" indent="-239316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1pPr>
            <a:lvl2pPr marL="547688" indent="-204788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2pPr>
            <a:lvl3pPr marL="746522" indent="-171450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3pPr>
            <a:lvl4pPr marL="912019" indent="-136922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4pPr>
            <a:lvl5pPr marL="1069181" indent="-136922">
              <a:buClr>
                <a:schemeClr val="tx1"/>
              </a:buClr>
              <a:buFont typeface="Arial" panose="020B0604020202020204" pitchFamily="34" charset="0"/>
              <a:buChar char="•"/>
              <a:defRPr b="0" i="0">
                <a:latin typeface="Helvetica Light" panose="020B04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CEE18-2F86-4815-AA4C-28B1810BE92C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FC629-3DA3-475E-B422-0A5F778C0E4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6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ltGray">
          <a:xfrm>
            <a:off x="0" y="4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5" name="Rectangle 4"/>
          <p:cNvSpPr/>
          <p:nvPr/>
        </p:nvSpPr>
        <p:spPr bwMode="invGray">
          <a:xfrm>
            <a:off x="0" y="2601917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3525" b="0" cap="none" baseline="0"/>
            </a:lvl1pPr>
            <a:extLst/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950E7-F59D-41FD-9C77-77B3EEF34172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6BA8E74-7F46-4E54-834F-5AD8A517EE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547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EED0A-4507-4F25-BB04-A41183D340F9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C4F5B8-DA3A-40A8-B45D-D218A722FD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94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90"/>
            <a:ext cx="4040188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698990"/>
            <a:ext cx="4041775" cy="715355"/>
          </a:xfrm>
        </p:spPr>
        <p:txBody>
          <a:bodyPr lIns="146304" anchor="ctr"/>
          <a:lstStyle>
            <a:lvl1pPr marL="0" indent="0">
              <a:buNone/>
              <a:defRPr sz="1725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449512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DEEF8-C16D-4C0A-9E75-01A0CEAC4EFB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E9D9F7-0101-4300-9393-E641A85FCD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71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44240-E3BE-458E-ABDC-A00C9B3E1378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0842C-DBE2-4E48-A1B4-D69335A401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13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E4417-5758-421B-9142-970B40155EC6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07BA0-B3BC-4585-B1DE-CB662C282A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17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invGray">
          <a:xfrm>
            <a:off x="2855915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 bwMode="invGray">
          <a:xfrm>
            <a:off x="2855915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4"/>
            <a:ext cx="5920641" cy="455888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29A34-0849-491B-94BF-57C5E21AB71A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AA4D00-15C5-4A4E-B632-DCE5D54E1DA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8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55915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6" name="Rectangle 5"/>
          <p:cNvSpPr/>
          <p:nvPr/>
        </p:nvSpPr>
        <p:spPr bwMode="invGray">
          <a:xfrm>
            <a:off x="2855915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3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1500" b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7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5DD43-4D9F-4959-92A0-B733AD070C20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301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fld id="{276ED41C-B129-425F-9ED4-6D4C3D3130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48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7" name="Rectangle 6"/>
          <p:cNvSpPr/>
          <p:nvPr/>
        </p:nvSpPr>
        <p:spPr bwMode="ltGray">
          <a:xfrm>
            <a:off x="0" y="4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640C10F-0C3D-41AE-AFAF-A738F58C9068}" type="datetimeFigureOut">
              <a:rPr lang="en-US"/>
              <a:pPr>
                <a:defRPr/>
              </a:pPr>
              <a:t>7/30/25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015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tx1">
                    <a:tint val="95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201" y="6477000"/>
            <a:ext cx="733425" cy="274638"/>
          </a:xfrm>
          <a:prstGeom prst="rect">
            <a:avLst/>
          </a:prstGeom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3F3F3F"/>
                </a:solidFill>
                <a:latin typeface="Garamond" panose="02020404030301010803" pitchFamily="18" charset="0"/>
              </a:defRPr>
            </a:lvl1pPr>
          </a:lstStyle>
          <a:p>
            <a:fld id="{256C581C-F1CE-4791-99FB-EA92AFBA400F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9" name="Object 3" descr="Object 3">
            <a:extLst>
              <a:ext uri="{FF2B5EF4-FFF2-40B4-BE49-F238E27FC236}">
                <a16:creationId xmlns:a16="http://schemas.microsoft.com/office/drawing/2014/main" id="{4DEEEED9-23A5-D54C-AD54-286D29959C6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" y="6125312"/>
            <a:ext cx="1162878" cy="7326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74746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75" b="0" kern="1200">
          <a:solidFill>
            <a:srgbClr val="DDDDDD"/>
          </a:solidFill>
          <a:latin typeface="Helvetica" pitchFamily="2" charset="0"/>
          <a:ea typeface="+mj-ea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3375" b="1">
          <a:solidFill>
            <a:srgbClr val="DDDDDD"/>
          </a:solidFill>
          <a:latin typeface="Garamond" panose="02020404030301010803" pitchFamily="18" charset="0"/>
        </a:defRPr>
      </a:lvl9pPr>
      <a:extLst/>
    </p:titleStyle>
    <p:bodyStyle>
      <a:lvl1pPr marL="328613" indent="-239316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SzPct val="80000"/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1pPr>
      <a:lvl2pPr marL="547688" indent="-204788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0000"/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2pPr>
      <a:lvl3pPr marL="746522" indent="-1714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3pPr>
      <a:lvl4pPr marL="912019" indent="-13692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4pPr>
      <a:lvl5pPr marL="1069181" indent="-136922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lang="en-US" sz="1500" b="0" i="0" kern="1200">
          <a:solidFill>
            <a:schemeClr val="tx1"/>
          </a:solidFill>
          <a:latin typeface="Helvetica Light" panose="020B0403020202020204" pitchFamily="34" charset="0"/>
          <a:ea typeface="+mn-ea"/>
          <a:cs typeface="Arial" panose="020B0604020202020204" pitchFamily="34" charset="0"/>
        </a:defRPr>
      </a:lvl5pPr>
      <a:lvl6pPr marL="1220724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1522476" indent="-13716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1673352" indent="-13716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AFE18-F19C-1D49-BB16-F0C4CB59F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20132" y="3429000"/>
            <a:ext cx="9728200" cy="477843"/>
          </a:xfrm>
        </p:spPr>
        <p:txBody>
          <a:bodyPr vert="horz" lIns="68580" tIns="34290" rIns="68580" bIns="3429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algn="ctr"/>
            <a:r>
              <a:rPr lang="en-US" sz="4800" dirty="0">
                <a:solidFill>
                  <a:srgbClr val="FFFFFF"/>
                </a:solidFill>
              </a:rPr>
              <a:t>Connecting Neuroscience and Machine Learning </a:t>
            </a:r>
            <a:br>
              <a:rPr lang="en-US" sz="48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Don’t get Eaten by the Tiger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C43F27-89E2-C645-B0AC-D3A85B9A9F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8531" y="5341215"/>
            <a:ext cx="7006939" cy="1319049"/>
          </a:xfrm>
        </p:spPr>
        <p:txBody>
          <a:bodyPr vert="horz" wrap="square" lIns="68580" tIns="34290" rIns="68580" bIns="34290" numCol="1" rtlCol="0" anchor="b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b="1" dirty="0"/>
              <a:t>Dr John Butler</a:t>
            </a:r>
            <a:br>
              <a:rPr lang="en-US" sz="1800" dirty="0"/>
            </a:br>
            <a:r>
              <a:rPr lang="en-US" sz="1800" dirty="0"/>
              <a:t>TU Dublin (Lecturer in Mathematics and Statistics)</a:t>
            </a:r>
          </a:p>
          <a:p>
            <a:pPr algn="ctr"/>
            <a:r>
              <a:rPr lang="en-US" sz="1800" dirty="0"/>
              <a:t>TCD (Assistant Professor in Physiology)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0AC0B8B1-A2BA-58CB-DA71-ECB1F17585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500630" y="0"/>
            <a:ext cx="1643370" cy="1817331"/>
          </a:xfrm>
          <a:prstGeom prst="rect">
            <a:avLst/>
          </a:prstGeom>
        </p:spPr>
      </p:pic>
      <p:pic>
        <p:nvPicPr>
          <p:cNvPr id="5" name="Picture 4" descr="Yawning black and white leopard">
            <a:extLst>
              <a:ext uri="{FF2B5EF4-FFF2-40B4-BE49-F238E27FC236}">
                <a16:creationId xmlns:a16="http://schemas.microsoft.com/office/drawing/2014/main" id="{DBB1D9B5-FEF5-4C16-98C9-103F37B15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02" y="114274"/>
            <a:ext cx="3943996" cy="2629331"/>
          </a:xfrm>
          <a:prstGeom prst="rect">
            <a:avLst/>
          </a:prstGeom>
        </p:spPr>
      </p:pic>
      <p:pic>
        <p:nvPicPr>
          <p:cNvPr id="11" name="Graphic 10" descr="Brain in head outline">
            <a:extLst>
              <a:ext uri="{FF2B5EF4-FFF2-40B4-BE49-F238E27FC236}">
                <a16:creationId xmlns:a16="http://schemas.microsoft.com/office/drawing/2014/main" id="{5C287DEA-C324-4D98-1BFC-DE0ADC171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585" y="1080227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395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800A1-72BD-FD8B-AF96-9D00F7CA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do Neurons Work Together?</a:t>
            </a:r>
          </a:p>
        </p:txBody>
      </p:sp>
      <p:pic>
        <p:nvPicPr>
          <p:cNvPr id="4" name="Picture 3" descr="Neuron system in 3D rendering">
            <a:extLst>
              <a:ext uri="{FF2B5EF4-FFF2-40B4-BE49-F238E27FC236}">
                <a16:creationId xmlns:a16="http://schemas.microsoft.com/office/drawing/2014/main" id="{91D148DF-2A25-865E-23BD-C206C275F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730" y="1636084"/>
            <a:ext cx="4174541" cy="282824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BE94C4-0C44-24FB-1BBF-0B9F4C601B01}"/>
              </a:ext>
            </a:extLst>
          </p:cNvPr>
          <p:cNvSpPr txBox="1"/>
          <p:nvPr/>
        </p:nvSpPr>
        <p:spPr>
          <a:xfrm>
            <a:off x="1049867" y="6130806"/>
            <a:ext cx="7526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1,000,000,000,000,000 connections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79EAD8-6F61-398A-CCB9-454EA7856D1F}"/>
              </a:ext>
            </a:extLst>
          </p:cNvPr>
          <p:cNvSpPr txBox="1"/>
          <p:nvPr/>
        </p:nvSpPr>
        <p:spPr>
          <a:xfrm>
            <a:off x="1862667" y="4488773"/>
            <a:ext cx="59012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100,000,000,000 Neurons</a:t>
            </a:r>
          </a:p>
          <a:p>
            <a:pPr algn="ctr"/>
            <a:r>
              <a:rPr lang="en-US" sz="3600" dirty="0">
                <a:latin typeface="Helvetica Light" panose="020B0403020202020204" pitchFamily="34" charset="0"/>
              </a:rPr>
              <a:t>each with</a:t>
            </a:r>
          </a:p>
          <a:p>
            <a:pPr algn="ctr"/>
            <a:r>
              <a:rPr lang="en-US" sz="3600" dirty="0">
                <a:latin typeface="Helvetica Light" panose="020B0403020202020204" pitchFamily="34" charset="0"/>
              </a:rPr>
              <a:t>10,000 connections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540F2527-5DE4-104A-7C53-697CB07BD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38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C6EEA74-8B31-48E2-A994-C55D3786D0A9}"/>
              </a:ext>
            </a:extLst>
          </p:cNvPr>
          <p:cNvSpPr txBox="1">
            <a:spLocks/>
          </p:cNvSpPr>
          <p:nvPr/>
        </p:nvSpPr>
        <p:spPr bwMode="auto">
          <a:xfrm>
            <a:off x="457200" y="1774826"/>
            <a:ext cx="8229600" cy="427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328613" indent="-239316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547688" indent="-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746522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912019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1069181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r>
              <a:rPr lang="en-GB" dirty="0"/>
              <a:t>Let’s get a everyone to be two groups of Neurons</a:t>
            </a:r>
            <a:endParaRPr lang="en-US" dirty="0"/>
          </a:p>
          <a:p>
            <a:pPr defTabSz="914400"/>
            <a:r>
              <a:rPr lang="en-IE" dirty="0"/>
              <a:t>A Left side and a Right side</a:t>
            </a:r>
          </a:p>
          <a:p>
            <a:pPr defTabSz="914400"/>
            <a:endParaRPr lang="en-IE" dirty="0"/>
          </a:p>
          <a:p>
            <a:pPr defTabSz="914400"/>
            <a:endParaRPr lang="en-IE" dirty="0"/>
          </a:p>
          <a:p>
            <a:pPr defTabSz="914400"/>
            <a:endParaRPr lang="en-IE" dirty="0"/>
          </a:p>
          <a:p>
            <a:pPr defTabSz="914400"/>
            <a:endParaRPr lang="en-IE" dirty="0"/>
          </a:p>
          <a:p>
            <a:pPr defTabSz="914400"/>
            <a:endParaRPr lang="en-IE" dirty="0"/>
          </a:p>
          <a:p>
            <a:pPr defTabSz="914400"/>
            <a:endParaRPr lang="en-IE" dirty="0"/>
          </a:p>
          <a:p>
            <a:pPr defTabSz="914400"/>
            <a:endParaRPr lang="en-IE" dirty="0"/>
          </a:p>
          <a:p>
            <a:pPr defTabSz="914400"/>
            <a:r>
              <a:rPr lang="en-IE" dirty="0"/>
              <a:t>The most votes is the decision</a:t>
            </a:r>
          </a:p>
          <a:p>
            <a:pPr defTabSz="914400"/>
            <a:r>
              <a:rPr lang="en-IE" dirty="0"/>
              <a:t>But is it the correct decision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25112-8240-18F3-6D03-3D95975E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Two Areas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20F9C0B7-4AAC-6E44-6C42-46AF1651C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1C0D8-6395-A965-20B1-70589DFF20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7" name="Picture 6" descr="A screenshot of a diagram&#10;&#10;Description automatically generated">
            <a:extLst>
              <a:ext uri="{FF2B5EF4-FFF2-40B4-BE49-F238E27FC236}">
                <a16:creationId xmlns:a16="http://schemas.microsoft.com/office/drawing/2014/main" id="{99CA1A6C-9166-C0DC-DA54-01CA54437D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7" t="55226" r="38911" b="27968"/>
          <a:stretch/>
        </p:blipFill>
        <p:spPr bwMode="auto">
          <a:xfrm>
            <a:off x="2965703" y="2828676"/>
            <a:ext cx="3546872" cy="21090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1212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0D3D-6758-9623-6F3F-A47EF9692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BACAE-9581-A6A5-2B91-55690AB7E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 Quick Decision</a:t>
            </a:r>
          </a:p>
        </p:txBody>
      </p:sp>
      <p:pic>
        <p:nvPicPr>
          <p:cNvPr id="5" name="Content Placeholder 4" descr="Chart, shape, rectangle&#10;&#10;Description automatically generated">
            <a:extLst>
              <a:ext uri="{FF2B5EF4-FFF2-40B4-BE49-F238E27FC236}">
                <a16:creationId xmlns:a16="http://schemas.microsoft.com/office/drawing/2014/main" id="{C42FC86F-4CDC-302F-669D-90A20EEBA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t="11149" r="62813" b="5526"/>
          <a:stretch/>
        </p:blipFill>
        <p:spPr>
          <a:xfrm>
            <a:off x="1625486" y="1868987"/>
            <a:ext cx="5893029" cy="385595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4A7A16-CE7A-0D6C-3BC5-E4420CA9985D}"/>
              </a:ext>
            </a:extLst>
          </p:cNvPr>
          <p:cNvSpPr txBox="1"/>
          <p:nvPr/>
        </p:nvSpPr>
        <p:spPr>
          <a:xfrm>
            <a:off x="2472970" y="5192025"/>
            <a:ext cx="3074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>
                <a:latin typeface="Helvetica Light" panose="020B0403020202020204" pitchFamily="34" charset="0"/>
              </a:rPr>
              <a:t>Time</a:t>
            </a:r>
          </a:p>
        </p:txBody>
      </p:sp>
      <p:pic>
        <p:nvPicPr>
          <p:cNvPr id="8" name="Graphic 7" descr="Brain in head outline">
            <a:extLst>
              <a:ext uri="{FF2B5EF4-FFF2-40B4-BE49-F238E27FC236}">
                <a16:creationId xmlns:a16="http://schemas.microsoft.com/office/drawing/2014/main" id="{8030F75A-FDB8-2D19-FF79-0F3CF8177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09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6497C-CEAD-0D4E-FB8B-1FCAE1231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BD13F-2E4E-81B5-ACEF-16A637E2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 Quick Decision</a:t>
            </a:r>
          </a:p>
        </p:txBody>
      </p:sp>
      <p:pic>
        <p:nvPicPr>
          <p:cNvPr id="8" name="Graphic 7" descr="Brain in head outline">
            <a:extLst>
              <a:ext uri="{FF2B5EF4-FFF2-40B4-BE49-F238E27FC236}">
                <a16:creationId xmlns:a16="http://schemas.microsoft.com/office/drawing/2014/main" id="{1CBE5EB8-9D1F-654B-B02E-0C060C7F7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  <p:pic>
        <p:nvPicPr>
          <p:cNvPr id="9" name="Picture 8" descr="A line drawing of a decision bound&#10;&#10;Description automatically generated">
            <a:extLst>
              <a:ext uri="{FF2B5EF4-FFF2-40B4-BE49-F238E27FC236}">
                <a16:creationId xmlns:a16="http://schemas.microsoft.com/office/drawing/2014/main" id="{580599AA-6D23-206E-DE94-1200B6C0A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98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AFB18-8906-9F11-A568-C770B7DC2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7DA43FE-39D1-B02F-6DD2-4BA37A5E3093}"/>
              </a:ext>
            </a:extLst>
          </p:cNvPr>
          <p:cNvSpPr/>
          <p:nvPr/>
        </p:nvSpPr>
        <p:spPr>
          <a:xfrm>
            <a:off x="0" y="1474285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3482F8-E596-6C6B-4AE7-912B27F6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D0B39C-4888-EBFA-3447-3BF9F65711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13009" r="10505" b="11747"/>
          <a:stretch/>
        </p:blipFill>
        <p:spPr>
          <a:xfrm>
            <a:off x="2393092" y="1993559"/>
            <a:ext cx="4357817" cy="4300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BC09830-BD0B-04DC-A52A-A4F1947CC151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No Noise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47F603D1-9D57-F482-FA45-5D4EB4C38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106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02B4D-1596-8646-999C-C5062788C7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2EC8-39B3-5842-5CF0-2D0CFAD0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Decision</a:t>
            </a:r>
          </a:p>
        </p:txBody>
      </p:sp>
      <p:pic>
        <p:nvPicPr>
          <p:cNvPr id="8" name="Graphic 7" descr="Brain in head outline">
            <a:extLst>
              <a:ext uri="{FF2B5EF4-FFF2-40B4-BE49-F238E27FC236}">
                <a16:creationId xmlns:a16="http://schemas.microsoft.com/office/drawing/2014/main" id="{5D3BB666-6DD4-21BA-45DC-0F24E90213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  <p:pic>
        <p:nvPicPr>
          <p:cNvPr id="10" name="Picture 9" descr="A diagram of a graph&#10;&#10;Description automatically generated">
            <a:extLst>
              <a:ext uri="{FF2B5EF4-FFF2-40B4-BE49-F238E27FC236}">
                <a16:creationId xmlns:a16="http://schemas.microsoft.com/office/drawing/2014/main" id="{170E2F83-836E-6CE6-D254-51AE356BF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1734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F71A2-1A1D-4228-7CC9-FF174C225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EA0132-53A5-82D4-6987-5CD436CFBB43}"/>
              </a:ext>
            </a:extLst>
          </p:cNvPr>
          <p:cNvSpPr/>
          <p:nvPr/>
        </p:nvSpPr>
        <p:spPr>
          <a:xfrm>
            <a:off x="0" y="1474285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1ADAD-4998-7570-8D8E-5B3F3B9D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DC102D-3189-A4CC-E1F6-63B960C76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12072" r="10648" b="11964"/>
          <a:stretch/>
        </p:blipFill>
        <p:spPr>
          <a:xfrm>
            <a:off x="2384854" y="1993558"/>
            <a:ext cx="4374292" cy="4341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DFB829-23CD-6F4F-78EE-FE113FC483AB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No Noise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1F9029BD-C491-7A5B-ADAE-599F24D0D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206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4E735-0ACE-D564-5517-D2398BA4C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E5E48-AD41-FF6D-ED4F-BBCF1131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Right Decision</a:t>
            </a:r>
          </a:p>
        </p:txBody>
      </p:sp>
      <p:pic>
        <p:nvPicPr>
          <p:cNvPr id="8" name="Graphic 7" descr="Brain in head outline">
            <a:extLst>
              <a:ext uri="{FF2B5EF4-FFF2-40B4-BE49-F238E27FC236}">
                <a16:creationId xmlns:a16="http://schemas.microsoft.com/office/drawing/2014/main" id="{5EB2B8FE-5D4C-753C-0654-4991E5299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  <p:pic>
        <p:nvPicPr>
          <p:cNvPr id="11" name="Picture 10" descr="A diagram of a graph&#10;&#10;Description automatically generated">
            <a:extLst>
              <a:ext uri="{FF2B5EF4-FFF2-40B4-BE49-F238E27FC236}">
                <a16:creationId xmlns:a16="http://schemas.microsoft.com/office/drawing/2014/main" id="{8CBEEDBE-82AF-BC8F-B9CF-6063560A4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87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66334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Right</a:t>
            </a:r>
            <a:endParaRPr lang="en-I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75386-9B9E-09A4-B764-A71144D68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12631" r="10933" b="11261"/>
          <a:stretch/>
        </p:blipFill>
        <p:spPr>
          <a:xfrm>
            <a:off x="2380735" y="1993557"/>
            <a:ext cx="4333332" cy="4349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60D57C-E17E-E8F7-E057-9F9BD61FB04E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Some Noise</a:t>
            </a:r>
          </a:p>
        </p:txBody>
      </p:sp>
      <p:pic>
        <p:nvPicPr>
          <p:cNvPr id="4" name="Graphic 3" descr="Brain in head outline">
            <a:extLst>
              <a:ext uri="{FF2B5EF4-FFF2-40B4-BE49-F238E27FC236}">
                <a16:creationId xmlns:a16="http://schemas.microsoft.com/office/drawing/2014/main" id="{95B5C7D3-D927-4708-E687-EE90A5CC0D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3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85C82-ACA3-EC4E-3F06-A73EFB874C15}"/>
              </a:ext>
            </a:extLst>
          </p:cNvPr>
          <p:cNvSpPr/>
          <p:nvPr/>
        </p:nvSpPr>
        <p:spPr>
          <a:xfrm>
            <a:off x="0" y="1319898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Right</a:t>
            </a:r>
            <a:endParaRPr lang="en-I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8B6AC1-0F08-BCC3-F369-6EDCBBBE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Snapshot</a:t>
            </a:r>
          </a:p>
        </p:txBody>
      </p:sp>
      <p:pic>
        <p:nvPicPr>
          <p:cNvPr id="8" name="Content Placeholder 7" descr="A black background with white dots and blue dots&#10;&#10;Description automatically generated">
            <a:extLst>
              <a:ext uri="{FF2B5EF4-FFF2-40B4-BE49-F238E27FC236}">
                <a16:creationId xmlns:a16="http://schemas.microsoft.com/office/drawing/2014/main" id="{84CE15EF-8243-B127-F772-F044ED2B2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9"/>
          <a:stretch/>
        </p:blipFill>
        <p:spPr>
          <a:xfrm>
            <a:off x="1541920" y="1409349"/>
            <a:ext cx="6060161" cy="5382656"/>
          </a:xfrm>
        </p:spPr>
      </p:pic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304C2ED7-401E-0E0D-7276-A3B70FC1E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7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E6B6AD-2328-498E-5896-8023B28EF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Neuroscience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86BAC6-4DAC-B60F-040D-942D8C727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The study of the Brain</a:t>
            </a:r>
          </a:p>
        </p:txBody>
      </p:sp>
    </p:spTree>
    <p:extLst>
      <p:ext uri="{BB962C8B-B14F-4D97-AF65-F5344CB8AC3E}">
        <p14:creationId xmlns:p14="http://schemas.microsoft.com/office/powerpoint/2010/main" val="179742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A414A-04AC-A4C0-43A3-462DD47D7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074AD-DF2C-848C-14F2-4713D4F61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Noise</a:t>
            </a:r>
          </a:p>
        </p:txBody>
      </p:sp>
      <p:pic>
        <p:nvPicPr>
          <p:cNvPr id="7" name="Content Placeholder 6" descr="A graph with text overlay&#10;&#10;Description automatically generated">
            <a:extLst>
              <a:ext uri="{FF2B5EF4-FFF2-40B4-BE49-F238E27FC236}">
                <a16:creationId xmlns:a16="http://schemas.microsoft.com/office/drawing/2014/main" id="{52DDC4A7-6DA8-305E-A6C0-40A4F0B0D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59012"/>
            <a:ext cx="5486400" cy="3657600"/>
          </a:xfrm>
        </p:spPr>
      </p:pic>
    </p:spTree>
    <p:extLst>
      <p:ext uri="{BB962C8B-B14F-4D97-AF65-F5344CB8AC3E}">
        <p14:creationId xmlns:p14="http://schemas.microsoft.com/office/powerpoint/2010/main" val="1099729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74285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D3555-A201-B753-1B7F-FD07410DD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12072" r="10648" b="11964"/>
          <a:stretch/>
        </p:blipFill>
        <p:spPr>
          <a:xfrm>
            <a:off x="2384854" y="1993558"/>
            <a:ext cx="4374292" cy="4341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404AE5-BFE1-B025-44FB-4024FD5937FE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No Noise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406A99E4-C7F6-A780-4AC8-3A1C30A6B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62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66334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03243F-F2C7-AF80-992D-1D71E06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13009" r="10505" b="11747"/>
          <a:stretch/>
        </p:blipFill>
        <p:spPr>
          <a:xfrm>
            <a:off x="2393092" y="1993559"/>
            <a:ext cx="4357817" cy="4300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05C278-1316-BED6-FEC8-BF6568687EDB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No Noise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7D7F6003-0CF4-7F71-FD52-AF50575C0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868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66334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D3555-A201-B753-1B7F-FD07410DD0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12072" r="10648" b="11964"/>
          <a:stretch/>
        </p:blipFill>
        <p:spPr>
          <a:xfrm>
            <a:off x="2384854" y="2001796"/>
            <a:ext cx="4374292" cy="43413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B3E222-076A-0C27-91BE-E02AD4584F63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No Noise</a:t>
            </a:r>
          </a:p>
        </p:txBody>
      </p:sp>
      <p:pic>
        <p:nvPicPr>
          <p:cNvPr id="6" name="Graphic 5" descr="Brain in head outline">
            <a:extLst>
              <a:ext uri="{FF2B5EF4-FFF2-40B4-BE49-F238E27FC236}">
                <a16:creationId xmlns:a16="http://schemas.microsoft.com/office/drawing/2014/main" id="{32815EFA-6A80-A08A-B384-876A03C153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65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08F43-FA14-5E63-301F-FA209FF6D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Answers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3EE04F00-CD88-D947-AD4F-3EBB883F1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  <p:pic>
        <p:nvPicPr>
          <p:cNvPr id="7" name="Content Placeholder 6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E139F4FD-285A-9854-6A5B-E059BB4FF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59012"/>
            <a:ext cx="4572000" cy="3657600"/>
          </a:xfrm>
        </p:spPr>
      </p:pic>
    </p:spTree>
    <p:extLst>
      <p:ext uri="{BB962C8B-B14F-4D97-AF65-F5344CB8AC3E}">
        <p14:creationId xmlns:p14="http://schemas.microsoft.com/office/powerpoint/2010/main" val="2152875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-7951" y="1490187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Right</a:t>
            </a:r>
            <a:endParaRPr lang="en-I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975386-9B9E-09A4-B764-A71144D684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3" t="12631" r="10072" b="11261"/>
          <a:stretch/>
        </p:blipFill>
        <p:spPr>
          <a:xfrm>
            <a:off x="2380735" y="1993557"/>
            <a:ext cx="4382530" cy="4349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5119B1-0AA6-F995-BAEA-BB007D7DF577}"/>
              </a:ext>
            </a:extLst>
          </p:cNvPr>
          <p:cNvSpPr txBox="1"/>
          <p:nvPr/>
        </p:nvSpPr>
        <p:spPr>
          <a:xfrm>
            <a:off x="7405817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A little Noise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97F81262-548C-E23E-B57B-3AE0920E6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95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66334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3606"/>
            <a:ext cx="8229600" cy="1252728"/>
          </a:xfrm>
        </p:spPr>
        <p:txBody>
          <a:bodyPr/>
          <a:lstStyle/>
          <a:p>
            <a:r>
              <a:rPr lang="en-IE" dirty="0"/>
              <a:t>Left Or Right?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91757-F32B-040E-A338-90BD1CF3F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t="12505" r="11081" b="11675"/>
          <a:stretch/>
        </p:blipFill>
        <p:spPr>
          <a:xfrm>
            <a:off x="2405449" y="2015520"/>
            <a:ext cx="4333102" cy="4333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06F44-2715-3CBF-8722-AFAB32551BC3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Some Noise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D5359D78-1303-3CFA-F98F-2B5046D9A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50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1CDA-C0DF-8C55-F8F3-D1A5C7AF3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More Answers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DE0728BF-8DFB-C15E-5F66-1CF77417F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  <p:pic>
        <p:nvPicPr>
          <p:cNvPr id="7" name="Content Placeholder 6" descr="A graph with a dotted line and points&#10;&#10;Description automatically generated">
            <a:extLst>
              <a:ext uri="{FF2B5EF4-FFF2-40B4-BE49-F238E27FC236}">
                <a16:creationId xmlns:a16="http://schemas.microsoft.com/office/drawing/2014/main" id="{945B82A6-210A-C3DE-2E89-6DDC40DB05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59012"/>
            <a:ext cx="4572000" cy="3657600"/>
          </a:xfrm>
        </p:spPr>
      </p:pic>
    </p:spTree>
    <p:extLst>
      <p:ext uri="{BB962C8B-B14F-4D97-AF65-F5344CB8AC3E}">
        <p14:creationId xmlns:p14="http://schemas.microsoft.com/office/powerpoint/2010/main" val="3728878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66334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C91757-F32B-040E-A338-90BD1CF3FA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9" t="12505" r="11081" b="11675"/>
          <a:stretch/>
        </p:blipFill>
        <p:spPr>
          <a:xfrm>
            <a:off x="2405449" y="2015520"/>
            <a:ext cx="4333102" cy="43331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906F44-2715-3CBF-8722-AFAB32551BC3}"/>
              </a:ext>
            </a:extLst>
          </p:cNvPr>
          <p:cNvSpPr txBox="1"/>
          <p:nvPr/>
        </p:nvSpPr>
        <p:spPr>
          <a:xfrm>
            <a:off x="7125731" y="6488668"/>
            <a:ext cx="1919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Loads of Noise</a:t>
            </a:r>
          </a:p>
        </p:txBody>
      </p:sp>
      <p:pic>
        <p:nvPicPr>
          <p:cNvPr id="8" name="Picture 7" descr="Yawning black and white leopard">
            <a:extLst>
              <a:ext uri="{FF2B5EF4-FFF2-40B4-BE49-F238E27FC236}">
                <a16:creationId xmlns:a16="http://schemas.microsoft.com/office/drawing/2014/main" id="{820A33D9-16DC-457F-8F18-5334A6148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09" y="1466334"/>
            <a:ext cx="7772400" cy="5181600"/>
          </a:xfrm>
          <a:prstGeom prst="rect">
            <a:avLst/>
          </a:prstGeom>
        </p:spPr>
      </p:pic>
      <p:pic>
        <p:nvPicPr>
          <p:cNvPr id="4" name="Graphic 3" descr="Brain in head outline">
            <a:extLst>
              <a:ext uri="{FF2B5EF4-FFF2-40B4-BE49-F238E27FC236}">
                <a16:creationId xmlns:a16="http://schemas.microsoft.com/office/drawing/2014/main" id="{BC90EEB5-70A2-A6F0-6DD6-A5D8F1CB37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3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23F9-FAC0-D563-1E9E-75AEADFF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Answers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50AF5E40-F7CA-7C2A-6563-FD1AF36C1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  <p:pic>
        <p:nvPicPr>
          <p:cNvPr id="7" name="Content Placeholder 6" descr="A graph with a line and dots&#10;&#10;Description automatically generated with medium confidence">
            <a:extLst>
              <a:ext uri="{FF2B5EF4-FFF2-40B4-BE49-F238E27FC236}">
                <a16:creationId xmlns:a16="http://schemas.microsoft.com/office/drawing/2014/main" id="{6B415783-0314-DE79-9A3B-6C076805A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59012"/>
            <a:ext cx="4572000" cy="3657600"/>
          </a:xfrm>
        </p:spPr>
      </p:pic>
    </p:spTree>
    <p:extLst>
      <p:ext uri="{BB962C8B-B14F-4D97-AF65-F5344CB8AC3E}">
        <p14:creationId xmlns:p14="http://schemas.microsoft.com/office/powerpoint/2010/main" val="666333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F83-8B87-E3E9-04BE-EE9470EE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dirty="0"/>
              <a:t>Visual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82EE-6F82-0286-0D46-B633D2993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297" indent="0">
              <a:buNone/>
            </a:pPr>
            <a:endParaRPr lang="en-IE" dirty="0"/>
          </a:p>
          <a:p>
            <a:r>
              <a:rPr lang="en-IE" dirty="0"/>
              <a:t>Object Classification</a:t>
            </a:r>
            <a:br>
              <a:rPr lang="en-IE" dirty="0"/>
            </a:br>
            <a:r>
              <a:rPr lang="en-IE" dirty="0"/>
              <a:t>Tiger or Tree </a:t>
            </a:r>
          </a:p>
          <a:p>
            <a:pPr marL="89297" indent="0">
              <a:buNone/>
            </a:pPr>
            <a:endParaRPr lang="en-IE" dirty="0"/>
          </a:p>
          <a:p>
            <a:r>
              <a:rPr lang="en-IE" dirty="0"/>
              <a:t>Motion Detection</a:t>
            </a:r>
            <a:br>
              <a:rPr lang="en-IE" dirty="0"/>
            </a:br>
            <a:r>
              <a:rPr lang="en-IE" dirty="0"/>
              <a:t>Am I moving</a:t>
            </a:r>
            <a:br>
              <a:rPr lang="en-IE" dirty="0"/>
            </a:br>
            <a:r>
              <a:rPr lang="en-IE" dirty="0"/>
              <a:t>Is the tiger moving</a:t>
            </a:r>
          </a:p>
          <a:p>
            <a:endParaRPr lang="en-IE" dirty="0"/>
          </a:p>
          <a:p>
            <a:r>
              <a:rPr lang="en-IE" dirty="0"/>
              <a:t>Motion Discrimination</a:t>
            </a:r>
            <a:br>
              <a:rPr lang="en-IE" dirty="0"/>
            </a:br>
            <a:r>
              <a:rPr lang="en-IE" dirty="0"/>
              <a:t>Which Direction am I moving</a:t>
            </a:r>
          </a:p>
          <a:p>
            <a:pPr marL="89297" indent="0">
              <a:buNone/>
            </a:pPr>
            <a:r>
              <a:rPr lang="en-IE" dirty="0"/>
              <a:t>   Which Direction is the tiger</a:t>
            </a:r>
          </a:p>
          <a:p>
            <a:endParaRPr lang="en-IE" dirty="0"/>
          </a:p>
        </p:txBody>
      </p:sp>
      <p:pic>
        <p:nvPicPr>
          <p:cNvPr id="4" name="Picture 2" descr="Tiger in a Tropical Storm - Wikipedia">
            <a:extLst>
              <a:ext uri="{FF2B5EF4-FFF2-40B4-BE49-F238E27FC236}">
                <a16:creationId xmlns:a16="http://schemas.microsoft.com/office/drawing/2014/main" id="{9F60E516-0BFA-3FCE-115F-03A1A9B41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7"/>
          <a:stretch/>
        </p:blipFill>
        <p:spPr bwMode="auto">
          <a:xfrm>
            <a:off x="4572000" y="2658993"/>
            <a:ext cx="4564108" cy="250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Brain in head outline">
            <a:extLst>
              <a:ext uri="{FF2B5EF4-FFF2-40B4-BE49-F238E27FC236}">
                <a16:creationId xmlns:a16="http://schemas.microsoft.com/office/drawing/2014/main" id="{7D07B07C-CDF0-7B8C-B21E-012F89010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82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16942-A4D6-EB22-385F-D58257E03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More Answers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EB57037-B51C-4553-E56B-4CF30D1F3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0" y="2278062"/>
            <a:ext cx="3797300" cy="3619500"/>
          </a:xfrm>
        </p:spPr>
      </p:pic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D605A89F-00CF-1B8F-4B37-1C1F88727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14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Modeling Dire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Modeling Directions</a:t>
            </a:r>
          </a:p>
        </p:txBody>
      </p:sp>
      <p:sp>
        <p:nvSpPr>
          <p:cNvPr id="383" name="Model output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Model output</a:t>
            </a:r>
          </a:p>
        </p:txBody>
      </p:sp>
      <p:sp>
        <p:nvSpPr>
          <p:cNvPr id="384" name="Text Placeholder 4"/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marL="0" indent="0">
              <a:buClrTx/>
              <a:buSzTx/>
              <a:buNone/>
              <a:defRPr sz="2300" b="1" cap="all"/>
            </a:lvl1pPr>
          </a:lstStyle>
          <a:p>
            <a:r>
              <a:t>Mapped to Decisions</a:t>
            </a:r>
          </a:p>
        </p:txBody>
      </p:sp>
      <p:pic>
        <p:nvPicPr>
          <p:cNvPr id="386" name="page5image15613952.jpg" descr="page5image156139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58" y="2835397"/>
            <a:ext cx="3667523" cy="3574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EBD008-DCD0-A144-BE31-F1D724411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0" y="2548978"/>
            <a:ext cx="4742640" cy="3736208"/>
          </a:xfrm>
          <a:prstGeom prst="rect">
            <a:avLst/>
          </a:prstGeom>
        </p:spPr>
      </p:pic>
      <p:sp>
        <p:nvSpPr>
          <p:cNvPr id="8" name="Wong and Wang 2006">
            <a:extLst>
              <a:ext uri="{FF2B5EF4-FFF2-40B4-BE49-F238E27FC236}">
                <a16:creationId xmlns:a16="http://schemas.microsoft.com/office/drawing/2014/main" id="{600A1420-62FB-C442-8030-64C0E8E51C8D}"/>
              </a:ext>
            </a:extLst>
          </p:cNvPr>
          <p:cNvSpPr txBox="1"/>
          <p:nvPr/>
        </p:nvSpPr>
        <p:spPr>
          <a:xfrm>
            <a:off x="6756169" y="6488668"/>
            <a:ext cx="238783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>
                <a:latin typeface="Helvetica" pitchFamily="2" charset="0"/>
              </a:rPr>
              <a:t>Wong and Wang 2006</a:t>
            </a:r>
          </a:p>
        </p:txBody>
      </p:sp>
      <p:pic>
        <p:nvPicPr>
          <p:cNvPr id="2" name="Graphic 1" descr="Brain in head outline">
            <a:extLst>
              <a:ext uri="{FF2B5EF4-FFF2-40B4-BE49-F238E27FC236}">
                <a16:creationId xmlns:a16="http://schemas.microsoft.com/office/drawing/2014/main" id="{CF18AB0F-03CC-B579-8FD5-0AADCA554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7736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C4660-B240-FBD5-9CA5-6F7FB89DD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Machine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059CC7-1A37-9D9C-7E96-67452988C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Algorithms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61F68947-020F-DAA0-C696-D7EA987E5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34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F83-8B87-E3E9-04BE-EE9470EE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dirty="0"/>
              <a:t>What is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82EE-6F82-0286-0D46-B633D2993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Machine learning is teaching computers to learn and make decisions.</a:t>
            </a:r>
          </a:p>
          <a:p>
            <a:endParaRPr lang="en-IE" dirty="0"/>
          </a:p>
          <a:p>
            <a:r>
              <a:rPr lang="en-IE" dirty="0"/>
              <a:t>Well animals are good at learning and making decisions</a:t>
            </a:r>
          </a:p>
          <a:p>
            <a:r>
              <a:rPr lang="en-IE" dirty="0"/>
              <a:t>Let’s try to do it like them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416A8481-3E32-DA72-5524-B8322042A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59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F83-8B87-E3E9-04BE-EE9470EE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dirty="0"/>
              <a:t>Visual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882EE-6F82-0286-0D46-B633D2993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Object Classification </a:t>
            </a:r>
          </a:p>
          <a:p>
            <a:pPr marL="89297" indent="0">
              <a:buNone/>
            </a:pPr>
            <a:r>
              <a:rPr lang="en-IE" dirty="0"/>
              <a:t>   Tiger or Tree</a:t>
            </a:r>
          </a:p>
          <a:p>
            <a:pPr marL="89297" indent="0">
              <a:buNone/>
            </a:pPr>
            <a:endParaRPr lang="en-IE" dirty="0"/>
          </a:p>
          <a:p>
            <a:endParaRPr lang="en-IE" dirty="0"/>
          </a:p>
          <a:p>
            <a:r>
              <a:rPr lang="en-IE" dirty="0"/>
              <a:t>Motion Detection</a:t>
            </a:r>
            <a:br>
              <a:rPr lang="en-IE" dirty="0"/>
            </a:br>
            <a:r>
              <a:rPr lang="en-IE" dirty="0"/>
              <a:t>Am I moving</a:t>
            </a:r>
            <a:br>
              <a:rPr lang="en-IE" dirty="0"/>
            </a:br>
            <a:r>
              <a:rPr lang="en-IE" dirty="0"/>
              <a:t>Is the tiger moving</a:t>
            </a:r>
          </a:p>
          <a:p>
            <a:endParaRPr lang="en-IE" dirty="0"/>
          </a:p>
          <a:p>
            <a:endParaRPr lang="en-IE" dirty="0"/>
          </a:p>
          <a:p>
            <a:r>
              <a:rPr lang="en-IE" dirty="0"/>
              <a:t>Motion Discrimination</a:t>
            </a:r>
            <a:br>
              <a:rPr lang="en-IE" dirty="0"/>
            </a:br>
            <a:r>
              <a:rPr lang="en-IE" dirty="0"/>
              <a:t>Which Direction am I moving</a:t>
            </a:r>
          </a:p>
          <a:p>
            <a:pPr marL="89297" indent="0">
              <a:buNone/>
            </a:pPr>
            <a:r>
              <a:rPr lang="en-IE" dirty="0"/>
              <a:t>   Which Direction is the tiger</a:t>
            </a:r>
          </a:p>
          <a:p>
            <a:endParaRPr lang="en-IE" dirty="0"/>
          </a:p>
        </p:txBody>
      </p:sp>
      <p:pic>
        <p:nvPicPr>
          <p:cNvPr id="4" name="Picture 2" descr="Tiger in a Tropical Storm - Wikipedia">
            <a:extLst>
              <a:ext uri="{FF2B5EF4-FFF2-40B4-BE49-F238E27FC236}">
                <a16:creationId xmlns:a16="http://schemas.microsoft.com/office/drawing/2014/main" id="{9F60E516-0BFA-3FCE-115F-03A1A9B41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7"/>
          <a:stretch/>
        </p:blipFill>
        <p:spPr bwMode="auto">
          <a:xfrm>
            <a:off x="3758989" y="1848157"/>
            <a:ext cx="5307319" cy="291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2452F67-FBEA-48F8-CDCE-77840F6A3F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34601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4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3648-2200-94D5-38B7-78F889DBB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Perceptron (node)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8F793-8D27-8677-6254-ADD34A2EAAA8}"/>
              </a:ext>
            </a:extLst>
          </p:cNvPr>
          <p:cNvSpPr txBox="1"/>
          <p:nvPr/>
        </p:nvSpPr>
        <p:spPr>
          <a:xfrm>
            <a:off x="6870645" y="2670547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Output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5A1AC-2E61-78E5-3093-163A9C096332}"/>
              </a:ext>
            </a:extLst>
          </p:cNvPr>
          <p:cNvSpPr txBox="1"/>
          <p:nvPr/>
        </p:nvSpPr>
        <p:spPr>
          <a:xfrm>
            <a:off x="7842998" y="3450782"/>
            <a:ext cx="81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Helvetica Light" panose="020B040302020202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82B8F-4F22-A4A5-7420-0D89ECF260B1}"/>
              </a:ext>
            </a:extLst>
          </p:cNvPr>
          <p:cNvSpPr txBox="1"/>
          <p:nvPr/>
        </p:nvSpPr>
        <p:spPr>
          <a:xfrm>
            <a:off x="7844770" y="4513804"/>
            <a:ext cx="60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Helvetica Light" panose="020B0403020202020204" pitchFamily="34" charset="0"/>
              </a:rPr>
              <a:t>1</a:t>
            </a:r>
          </a:p>
        </p:txBody>
      </p:sp>
      <p:pic>
        <p:nvPicPr>
          <p:cNvPr id="3" name="Picture 2" descr="Tiger in a Tropical Storm - Wikipedia">
            <a:extLst>
              <a:ext uri="{FF2B5EF4-FFF2-40B4-BE49-F238E27FC236}">
                <a16:creationId xmlns:a16="http://schemas.microsoft.com/office/drawing/2014/main" id="{E361E7DE-53F8-158B-3BE4-199A8D254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7"/>
          <a:stretch/>
        </p:blipFill>
        <p:spPr bwMode="auto">
          <a:xfrm>
            <a:off x="370703" y="3304139"/>
            <a:ext cx="3046779" cy="167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92EB48-81AD-9F11-6A15-7A25389E5F08}"/>
              </a:ext>
            </a:extLst>
          </p:cNvPr>
          <p:cNvSpPr txBox="1"/>
          <p:nvPr/>
        </p:nvSpPr>
        <p:spPr>
          <a:xfrm>
            <a:off x="921739" y="2670547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Input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C92386-A7B7-A14F-499F-CE5B3520246B}"/>
              </a:ext>
            </a:extLst>
          </p:cNvPr>
          <p:cNvSpPr/>
          <p:nvPr/>
        </p:nvSpPr>
        <p:spPr>
          <a:xfrm>
            <a:off x="4486221" y="3268291"/>
            <a:ext cx="1729946" cy="17443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A BIT OF MATHS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ECDF8-2C84-6C8A-E3AA-B6973622C6D4}"/>
              </a:ext>
            </a:extLst>
          </p:cNvPr>
          <p:cNvSpPr txBox="1"/>
          <p:nvPr/>
        </p:nvSpPr>
        <p:spPr>
          <a:xfrm>
            <a:off x="4378841" y="2678785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Node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C33539-A1A9-0AEB-54B0-92A8B06B98B8}"/>
              </a:ext>
            </a:extLst>
          </p:cNvPr>
          <p:cNvCxnSpPr>
            <a:stCxn id="3" idx="3"/>
            <a:endCxn id="9" idx="2"/>
          </p:cNvCxnSpPr>
          <p:nvPr/>
        </p:nvCxnSpPr>
        <p:spPr>
          <a:xfrm flipV="1">
            <a:off x="3417482" y="4140472"/>
            <a:ext cx="106873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14A23E-597C-6ED4-71C5-E6ED3EC401D9}"/>
              </a:ext>
            </a:extLst>
          </p:cNvPr>
          <p:cNvCxnSpPr>
            <a:cxnSpLocks/>
          </p:cNvCxnSpPr>
          <p:nvPr/>
        </p:nvCxnSpPr>
        <p:spPr>
          <a:xfrm>
            <a:off x="6216167" y="4140473"/>
            <a:ext cx="16268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A6B2370-0EC3-6E3B-7186-3261210C7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10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53648-2200-94D5-38B7-78F889DBB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Perceptron (node)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38F793-8D27-8677-6254-ADD34A2EAAA8}"/>
              </a:ext>
            </a:extLst>
          </p:cNvPr>
          <p:cNvSpPr txBox="1"/>
          <p:nvPr/>
        </p:nvSpPr>
        <p:spPr>
          <a:xfrm>
            <a:off x="6870645" y="1950879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Output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25A1AC-2E61-78E5-3093-163A9C096332}"/>
              </a:ext>
            </a:extLst>
          </p:cNvPr>
          <p:cNvSpPr txBox="1"/>
          <p:nvPr/>
        </p:nvSpPr>
        <p:spPr>
          <a:xfrm>
            <a:off x="7842998" y="3450782"/>
            <a:ext cx="816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Helvetica Light" panose="020B040302020202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82B8F-4F22-A4A5-7420-0D89ECF260B1}"/>
              </a:ext>
            </a:extLst>
          </p:cNvPr>
          <p:cNvSpPr txBox="1"/>
          <p:nvPr/>
        </p:nvSpPr>
        <p:spPr>
          <a:xfrm>
            <a:off x="7844770" y="4513804"/>
            <a:ext cx="60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Helvetica Light" panose="020B0403020202020204" pitchFamily="34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92EB48-81AD-9F11-6A15-7A25389E5F08}"/>
              </a:ext>
            </a:extLst>
          </p:cNvPr>
          <p:cNvSpPr txBox="1"/>
          <p:nvPr/>
        </p:nvSpPr>
        <p:spPr>
          <a:xfrm>
            <a:off x="921739" y="1950879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Input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C92386-A7B7-A14F-499F-CE5B3520246B}"/>
              </a:ext>
            </a:extLst>
          </p:cNvPr>
          <p:cNvSpPr/>
          <p:nvPr/>
        </p:nvSpPr>
        <p:spPr>
          <a:xfrm>
            <a:off x="4486221" y="3268291"/>
            <a:ext cx="1729946" cy="1744362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A BIT OF MATHS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EECDF8-2C84-6C8A-E3AA-B6973622C6D4}"/>
              </a:ext>
            </a:extLst>
          </p:cNvPr>
          <p:cNvSpPr txBox="1"/>
          <p:nvPr/>
        </p:nvSpPr>
        <p:spPr>
          <a:xfrm>
            <a:off x="4378841" y="1959117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Node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C33539-A1A9-0AEB-54B0-92A8B06B98B8}"/>
              </a:ext>
            </a:extLst>
          </p:cNvPr>
          <p:cNvCxnSpPr>
            <a:endCxn id="9" idx="2"/>
          </p:cNvCxnSpPr>
          <p:nvPr/>
        </p:nvCxnSpPr>
        <p:spPr>
          <a:xfrm flipV="1">
            <a:off x="3417482" y="4140472"/>
            <a:ext cx="106873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314A23E-597C-6ED4-71C5-E6ED3EC401D9}"/>
              </a:ext>
            </a:extLst>
          </p:cNvPr>
          <p:cNvCxnSpPr>
            <a:cxnSpLocks/>
          </p:cNvCxnSpPr>
          <p:nvPr/>
        </p:nvCxnSpPr>
        <p:spPr>
          <a:xfrm>
            <a:off x="6216167" y="4140473"/>
            <a:ext cx="16268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7" descr="A black background with white dots and blue dots&#10;&#10;Description automatically generated">
            <a:extLst>
              <a:ext uri="{FF2B5EF4-FFF2-40B4-BE49-F238E27FC236}">
                <a16:creationId xmlns:a16="http://schemas.microsoft.com/office/drawing/2014/main" id="{90EC9F7D-8AD2-0A47-89E7-E62201B1A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657" y="2697635"/>
            <a:ext cx="2885674" cy="288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8529E5D-D3D9-5AAA-98AB-4E8E054936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6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68394-CDE9-89C2-0152-66C456B43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Activation Function</a:t>
            </a:r>
          </a:p>
        </p:txBody>
      </p:sp>
      <p:pic>
        <p:nvPicPr>
          <p:cNvPr id="5" name="Content Placeholder 4" descr="A square with black lines&#10;&#10;Description automatically generated">
            <a:extLst>
              <a:ext uri="{FF2B5EF4-FFF2-40B4-BE49-F238E27FC236}">
                <a16:creationId xmlns:a16="http://schemas.microsoft.com/office/drawing/2014/main" id="{0F89978E-C85D-80F3-DBCA-BFC3D7267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16212"/>
            <a:ext cx="8229600" cy="2743200"/>
          </a:xfrm>
        </p:spPr>
      </p:pic>
    </p:spTree>
    <p:extLst>
      <p:ext uri="{BB962C8B-B14F-4D97-AF65-F5344CB8AC3E}">
        <p14:creationId xmlns:p14="http://schemas.microsoft.com/office/powerpoint/2010/main" val="38258294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973640-3BA8-C6FD-282B-AFF2265BF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4AEE1-7D72-AA0A-C80A-261C5A916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Activation Function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54EB472-7E22-6AED-94EB-31C3642F7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16212"/>
            <a:ext cx="8229600" cy="2743200"/>
          </a:xfrm>
        </p:spPr>
      </p:pic>
    </p:spTree>
    <p:extLst>
      <p:ext uri="{BB962C8B-B14F-4D97-AF65-F5344CB8AC3E}">
        <p14:creationId xmlns:p14="http://schemas.microsoft.com/office/powerpoint/2010/main" val="12165300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9AB7-5809-D353-EF5E-C54F355B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Loads of Nodes an Artificial Neural Network</a:t>
            </a:r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B98B4B5-DEB6-973F-7093-315D7FCDE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 b="46462"/>
          <a:stretch/>
        </p:blipFill>
        <p:spPr bwMode="auto">
          <a:xfrm>
            <a:off x="1526060" y="1935819"/>
            <a:ext cx="7772400" cy="42633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Tiger in a Tropical Storm - Wikipedia">
            <a:extLst>
              <a:ext uri="{FF2B5EF4-FFF2-40B4-BE49-F238E27FC236}">
                <a16:creationId xmlns:a16="http://schemas.microsoft.com/office/drawing/2014/main" id="{44ABE6C8-C1F5-99D4-AD8B-31A0DA6283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7"/>
          <a:stretch/>
        </p:blipFill>
        <p:spPr bwMode="auto">
          <a:xfrm>
            <a:off x="159189" y="3320615"/>
            <a:ext cx="3046779" cy="167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9AC3EFF-BBF8-D0B7-2AF4-D3032FF8E3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DE33CB-B32B-A85D-A9A0-6AA08800BC97}"/>
              </a:ext>
            </a:extLst>
          </p:cNvPr>
          <p:cNvSpPr txBox="1"/>
          <p:nvPr/>
        </p:nvSpPr>
        <p:spPr>
          <a:xfrm>
            <a:off x="7447115" y="1935819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Output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08BAC-467A-FD41-B5AE-5DE7D9B2523F}"/>
              </a:ext>
            </a:extLst>
          </p:cNvPr>
          <p:cNvSpPr txBox="1"/>
          <p:nvPr/>
        </p:nvSpPr>
        <p:spPr>
          <a:xfrm>
            <a:off x="2442426" y="1935819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Input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58255-97A4-7682-1A0C-23073AF233F1}"/>
              </a:ext>
            </a:extLst>
          </p:cNvPr>
          <p:cNvSpPr txBox="1"/>
          <p:nvPr/>
        </p:nvSpPr>
        <p:spPr>
          <a:xfrm>
            <a:off x="4571999" y="1935819"/>
            <a:ext cx="287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Neural Network</a:t>
            </a:r>
          </a:p>
        </p:txBody>
      </p:sp>
    </p:spTree>
    <p:extLst>
      <p:ext uri="{BB962C8B-B14F-4D97-AF65-F5344CB8AC3E}">
        <p14:creationId xmlns:p14="http://schemas.microsoft.com/office/powerpoint/2010/main" val="3780431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7A11-4436-B146-9556-C2A2002A6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Questions for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16786-F170-F446-8BF1-6897F60CA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16" y="1997942"/>
            <a:ext cx="4676041" cy="429576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is the brain made of?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Water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Protein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Fat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Veins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Glial Cells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Neurons</a:t>
            </a:r>
          </a:p>
          <a:p>
            <a:pPr marL="0" indent="0">
              <a:buNone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C68EBD-53DB-504C-9510-556B6D412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467" y="2454437"/>
            <a:ext cx="4013200" cy="4013200"/>
          </a:xfrm>
          <a:prstGeom prst="rect">
            <a:avLst/>
          </a:prstGeom>
        </p:spPr>
      </p:pic>
      <p:pic>
        <p:nvPicPr>
          <p:cNvPr id="4" name="Graphic 3" descr="Brain in head outline">
            <a:extLst>
              <a:ext uri="{FF2B5EF4-FFF2-40B4-BE49-F238E27FC236}">
                <a16:creationId xmlns:a16="http://schemas.microsoft.com/office/drawing/2014/main" id="{9EB41ECF-193E-6CE1-23CC-6474BE22D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7951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79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88208-F25A-8479-BA4A-EDD92AD9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does it learn?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9D217-F11B-CD59-E5F7-04CA268D9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It must learn the connections</a:t>
            </a:r>
          </a:p>
          <a:p>
            <a:endParaRPr lang="en-IE" dirty="0"/>
          </a:p>
          <a:p>
            <a:pPr marL="89297" indent="0">
              <a:buNone/>
            </a:pPr>
            <a:endParaRPr lang="en-IE" dirty="0"/>
          </a:p>
        </p:txBody>
      </p:sp>
      <p:pic>
        <p:nvPicPr>
          <p:cNvPr id="4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FC8201-D9F1-E22A-B273-7735C65DB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2" b="46462"/>
          <a:stretch/>
        </p:blipFill>
        <p:spPr bwMode="auto">
          <a:xfrm>
            <a:off x="1233617" y="2344716"/>
            <a:ext cx="7772400" cy="426335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 descr="A black background with white dots and blue dots&#10;&#10;Description automatically generated">
            <a:extLst>
              <a:ext uri="{FF2B5EF4-FFF2-40B4-BE49-F238E27FC236}">
                <a16:creationId xmlns:a16="http://schemas.microsoft.com/office/drawing/2014/main" id="{E449AF3F-3D08-56CA-59F7-442832B91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44627"/>
            <a:ext cx="2885674" cy="288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1F23C64-95FE-14AD-C4E6-0683E1FF71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9A016-997A-12F9-4437-E64DE3FDAD77}"/>
              </a:ext>
            </a:extLst>
          </p:cNvPr>
          <p:cNvSpPr txBox="1"/>
          <p:nvPr/>
        </p:nvSpPr>
        <p:spPr>
          <a:xfrm>
            <a:off x="7238396" y="2333383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Output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9D233-9A8F-53E7-8D82-BA5A2F02D602}"/>
              </a:ext>
            </a:extLst>
          </p:cNvPr>
          <p:cNvSpPr txBox="1"/>
          <p:nvPr/>
        </p:nvSpPr>
        <p:spPr>
          <a:xfrm>
            <a:off x="2233707" y="2333383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2DE71D-75C6-6E26-7EBD-0A989777840A}"/>
              </a:ext>
            </a:extLst>
          </p:cNvPr>
          <p:cNvSpPr txBox="1"/>
          <p:nvPr/>
        </p:nvSpPr>
        <p:spPr>
          <a:xfrm>
            <a:off x="4363280" y="2333383"/>
            <a:ext cx="2875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Neural Network</a:t>
            </a:r>
          </a:p>
        </p:txBody>
      </p:sp>
    </p:spTree>
    <p:extLst>
      <p:ext uri="{BB962C8B-B14F-4D97-AF65-F5344CB8AC3E}">
        <p14:creationId xmlns:p14="http://schemas.microsoft.com/office/powerpoint/2010/main" val="1796080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35E5E-A94C-7E00-F3D9-4AC9A308E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F4CB9-F60C-015D-5AA2-3DA321DB4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How does it learn?</a:t>
            </a:r>
          </a:p>
        </p:txBody>
      </p:sp>
      <p:pic>
        <p:nvPicPr>
          <p:cNvPr id="5" name="Content Placeholder 7" descr="A black background with white dots and blue dots&#10;&#10;Description automatically generated">
            <a:extLst>
              <a:ext uri="{FF2B5EF4-FFF2-40B4-BE49-F238E27FC236}">
                <a16:creationId xmlns:a16="http://schemas.microsoft.com/office/drawing/2014/main" id="{ED51EA2C-FE8A-8AF8-7FEB-8F87D72CC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9147" y="2659561"/>
            <a:ext cx="2885674" cy="288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FA69964-1552-99CD-68AE-75BA006746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D3E786-ED9A-0A5D-911E-9C0537148F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4120" r="37283" b="23894"/>
          <a:stretch/>
        </p:blipFill>
        <p:spPr bwMode="auto">
          <a:xfrm>
            <a:off x="4264882" y="1547585"/>
            <a:ext cx="2671252" cy="5228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019779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66334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0D57C-E17E-E8F7-E057-9F9BD61FB04E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Some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258DD6-8F4C-8CAC-C5A7-9DC180AF78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9" t="12957" r="11392" b="12782"/>
          <a:stretch/>
        </p:blipFill>
        <p:spPr>
          <a:xfrm>
            <a:off x="2425148" y="2016061"/>
            <a:ext cx="4293704" cy="424401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57F330D-2DD2-D9CF-4A57-3688488C5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701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66334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 (again)?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0D57C-E17E-E8F7-E057-9F9BD61FB04E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Some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6515B2-2FD6-FC6F-A84D-9C7B514A72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t="13940" r="11218" b="13017"/>
          <a:stretch/>
        </p:blipFill>
        <p:spPr>
          <a:xfrm>
            <a:off x="2420178" y="2017648"/>
            <a:ext cx="4303644" cy="4174434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D328D8A-C38D-A8B7-88BE-82FD6F240F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40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66334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 (again and again)?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60D57C-E17E-E8F7-E057-9F9BD61FB04E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Some Noise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E07E2-6D2A-13BF-521E-BA65A2004D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12924" r="11043" b="13163"/>
          <a:stretch/>
        </p:blipFill>
        <p:spPr>
          <a:xfrm>
            <a:off x="2445027" y="1977885"/>
            <a:ext cx="4263887" cy="422413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D536BBF-C91C-1BEC-9252-0CDD7519C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58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E6D4A-3A10-15B5-4369-E98306A0C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EF7B8-1538-FAB5-5770-02CAA677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What does it learn?</a:t>
            </a:r>
          </a:p>
        </p:txBody>
      </p:sp>
      <p:pic>
        <p:nvPicPr>
          <p:cNvPr id="5" name="Content Placeholder 7" descr="A black background with white dots and blue dots&#10;&#10;Description automatically generated">
            <a:extLst>
              <a:ext uri="{FF2B5EF4-FFF2-40B4-BE49-F238E27FC236}">
                <a16:creationId xmlns:a16="http://schemas.microsoft.com/office/drawing/2014/main" id="{2F9750B4-81B3-7632-3A47-24C447B72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9147" y="2659561"/>
            <a:ext cx="2885674" cy="288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48468A0-F243-1172-EC39-6EB575FFC5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44548C3-1B7D-D8F4-E053-3A22E23279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4120" r="37283" b="23894"/>
          <a:stretch/>
        </p:blipFill>
        <p:spPr bwMode="auto">
          <a:xfrm>
            <a:off x="4264882" y="1547585"/>
            <a:ext cx="2671252" cy="52288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94922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66334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DC72ED-DFDB-EBCC-CC84-09FE3E4A5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9" t="12144" r="10889" b="12004"/>
          <a:stretch/>
        </p:blipFill>
        <p:spPr>
          <a:xfrm>
            <a:off x="2421465" y="1981200"/>
            <a:ext cx="4334933" cy="4334934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17605B2F-2E42-7B7F-5D36-29A650CD4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541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814DA-3EBF-77DC-C859-897F738B4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D6ABA-11BB-BB7E-E46B-8034DC81A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9297" indent="0">
              <a:buNone/>
            </a:pPr>
            <a:r>
              <a:rPr lang="en-IE" dirty="0"/>
              <a:t>You are smarter than a computer</a:t>
            </a:r>
          </a:p>
          <a:p>
            <a:r>
              <a:rPr lang="en-IE" dirty="0"/>
              <a:t>Cannot answer if it is not trained on (seen) it</a:t>
            </a:r>
          </a:p>
        </p:txBody>
      </p:sp>
      <p:pic>
        <p:nvPicPr>
          <p:cNvPr id="4" name="Picture 3" descr="A cartoon dog with a dog mask&#10;&#10;Description automatically generated">
            <a:extLst>
              <a:ext uri="{FF2B5EF4-FFF2-40B4-BE49-F238E27FC236}">
                <a16:creationId xmlns:a16="http://schemas.microsoft.com/office/drawing/2014/main" id="{62497C9C-3573-2FF4-92AA-97D50CA2D9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444" y="2760314"/>
            <a:ext cx="6471977" cy="3640486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E47CAC6-CEF0-663B-9558-425C13983D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3191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DDAF-377D-6A58-EB38-226A90AE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Uses of Neural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B1B65-2A4E-CD18-02FA-BEE51A1795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4716" y="1583312"/>
            <a:ext cx="8229600" cy="4625975"/>
          </a:xfrm>
        </p:spPr>
        <p:txBody>
          <a:bodyPr/>
          <a:lstStyle/>
          <a:p>
            <a:r>
              <a:rPr lang="en-IE" sz="2800" b="1" dirty="0"/>
              <a:t>Image Recognition</a:t>
            </a:r>
          </a:p>
          <a:p>
            <a:endParaRPr lang="en-IE" sz="2800" dirty="0"/>
          </a:p>
          <a:p>
            <a:r>
              <a:rPr lang="en-IE" sz="2800" b="1" dirty="0"/>
              <a:t>Speech Recognition</a:t>
            </a:r>
          </a:p>
          <a:p>
            <a:endParaRPr lang="en-IE" sz="2800" b="1" dirty="0"/>
          </a:p>
          <a:p>
            <a:r>
              <a:rPr lang="en-IE" sz="2800" b="1" dirty="0"/>
              <a:t>Playing Games</a:t>
            </a:r>
            <a:r>
              <a:rPr lang="en-IE" sz="2800" dirty="0"/>
              <a:t>.</a:t>
            </a:r>
          </a:p>
          <a:p>
            <a:pPr marL="89297" indent="0">
              <a:buNone/>
            </a:pPr>
            <a:endParaRPr lang="en-IE" sz="2800" b="1" dirty="0"/>
          </a:p>
          <a:p>
            <a:r>
              <a:rPr lang="en-IE" sz="2800" b="1" dirty="0"/>
              <a:t>Creating Art</a:t>
            </a:r>
          </a:p>
          <a:p>
            <a:pPr marL="89297" indent="0">
              <a:buNone/>
            </a:pPr>
            <a:endParaRPr lang="en-IE" sz="2800" dirty="0"/>
          </a:p>
          <a:p>
            <a:r>
              <a:rPr lang="en-IE" sz="2800" b="1" dirty="0"/>
              <a:t>Language Translation</a:t>
            </a:r>
            <a:r>
              <a:rPr lang="en-IE" sz="2800" dirty="0"/>
              <a:t>.</a:t>
            </a:r>
          </a:p>
          <a:p>
            <a:endParaRPr lang="en-IE" sz="2800" dirty="0"/>
          </a:p>
          <a:p>
            <a:r>
              <a:rPr lang="en-IE" sz="2800" b="1" dirty="0"/>
              <a:t>Medical Diagnosis</a:t>
            </a:r>
            <a:r>
              <a:rPr lang="en-IE" sz="2800" dirty="0"/>
              <a:t>.</a:t>
            </a:r>
          </a:p>
          <a:p>
            <a:endParaRPr lang="en-IE" sz="2800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648736B-5D23-B200-6BD0-566D6D97B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5" t="41415" r="45028" b="34838"/>
          <a:stretch/>
        </p:blipFill>
        <p:spPr>
          <a:xfrm>
            <a:off x="7852816" y="24662"/>
            <a:ext cx="1291184" cy="14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4439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Thank you for Listening</a:t>
            </a:r>
            <a:endParaRPr dirty="0"/>
          </a:p>
        </p:txBody>
      </p:sp>
      <p:pic>
        <p:nvPicPr>
          <p:cNvPr id="411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1950775"/>
            <a:ext cx="2914650" cy="1914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3" y="1950773"/>
            <a:ext cx="3003799" cy="196081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Picture 6" descr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075" y="3943350"/>
            <a:ext cx="2743200" cy="2057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Central Quad Grangegorman Campus / Feilden Clegg Bradley Studios | ArchDaily">
            <a:extLst>
              <a:ext uri="{FF2B5EF4-FFF2-40B4-BE49-F238E27FC236}">
                <a16:creationId xmlns:a16="http://schemas.microsoft.com/office/drawing/2014/main" id="{C4997F36-7E6B-344E-94A1-DFB7CE106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2" y="4014451"/>
            <a:ext cx="2941221" cy="196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D11653-09CF-479A-B5E6-DA1C8A2A2894}"/>
              </a:ext>
            </a:extLst>
          </p:cNvPr>
          <p:cNvSpPr/>
          <p:nvPr/>
        </p:nvSpPr>
        <p:spPr>
          <a:xfrm>
            <a:off x="1084668" y="1899699"/>
            <a:ext cx="53412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350" dirty="0"/>
              <a:t>TCD</a:t>
            </a:r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F8D2E5-C8BA-4061-8B86-54193F42DFA6}"/>
              </a:ext>
            </a:extLst>
          </p:cNvPr>
          <p:cNvSpPr/>
          <p:nvPr/>
        </p:nvSpPr>
        <p:spPr>
          <a:xfrm>
            <a:off x="1123739" y="3962661"/>
            <a:ext cx="931665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350" dirty="0"/>
              <a:t>TU Dublin</a:t>
            </a:r>
            <a:endParaRPr lang="en-US" sz="135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6D1713-5D9A-4878-A200-0B59DC3E763D}"/>
              </a:ext>
            </a:extLst>
          </p:cNvPr>
          <p:cNvSpPr/>
          <p:nvPr/>
        </p:nvSpPr>
        <p:spPr>
          <a:xfrm>
            <a:off x="5113477" y="3911587"/>
            <a:ext cx="22952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350" dirty="0"/>
              <a:t>Max Planck Institute Germany</a:t>
            </a:r>
            <a:endParaRPr lang="en-US" sz="135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4F6C52-2B8B-4C4D-8FCE-12AEF01D7D10}"/>
              </a:ext>
            </a:extLst>
          </p:cNvPr>
          <p:cNvSpPr/>
          <p:nvPr/>
        </p:nvSpPr>
        <p:spPr>
          <a:xfrm>
            <a:off x="5113477" y="1950406"/>
            <a:ext cx="264970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1350" dirty="0"/>
              <a:t>Albert Einstein College of Medicine</a:t>
            </a:r>
            <a:endParaRPr lang="en-US" sz="1350" dirty="0"/>
          </a:p>
        </p:txBody>
      </p:sp>
      <p:pic>
        <p:nvPicPr>
          <p:cNvPr id="4" name="Picture 3" descr="Close up of tiger eyes">
            <a:extLst>
              <a:ext uri="{FF2B5EF4-FFF2-40B4-BE49-F238E27FC236}">
                <a16:creationId xmlns:a16="http://schemas.microsoft.com/office/drawing/2014/main" id="{CB0643E5-94EC-E389-73CA-4FA403CEF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56"/>
            <a:ext cx="9143387" cy="549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66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7A11-4436-B146-9556-C2A2002A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</p:spPr>
        <p:txBody>
          <a:bodyPr anchor="ctr">
            <a:normAutofit/>
          </a:bodyPr>
          <a:lstStyle/>
          <a:p>
            <a:r>
              <a:rPr lang="en-US" dirty="0"/>
              <a:t>What Does a Neurons Look Like</a:t>
            </a:r>
          </a:p>
        </p:txBody>
      </p:sp>
      <p:pic>
        <p:nvPicPr>
          <p:cNvPr id="7" name="Picture 6" descr="Neuron system in 3D rendering">
            <a:extLst>
              <a:ext uri="{FF2B5EF4-FFF2-40B4-BE49-F238E27FC236}">
                <a16:creationId xmlns:a16="http://schemas.microsoft.com/office/drawing/2014/main" id="{B6226C69-3A6D-F587-9661-123DAC382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2" y="1696278"/>
            <a:ext cx="4038600" cy="2736149"/>
          </a:xfrm>
          <a:prstGeom prst="rect">
            <a:avLst/>
          </a:prstGeom>
          <a:noFill/>
        </p:spPr>
      </p:pic>
      <p:pic>
        <p:nvPicPr>
          <p:cNvPr id="1026" name="Picture 2" descr="Parts of a nerve cell: the central soma cell body with inner nucleus and outer dendrites and long axon tail, insulated by myelin pads.">
            <a:extLst>
              <a:ext uri="{FF2B5EF4-FFF2-40B4-BE49-F238E27FC236}">
                <a16:creationId xmlns:a16="http://schemas.microsoft.com/office/drawing/2014/main" id="{04A198CD-4F36-B31A-4A76-C68522C73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8" y="1832071"/>
            <a:ext cx="4097963" cy="26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7DD0E8-F3D3-61BB-8AB6-E20061AEA56E}"/>
              </a:ext>
            </a:extLst>
          </p:cNvPr>
          <p:cNvSpPr txBox="1"/>
          <p:nvPr/>
        </p:nvSpPr>
        <p:spPr>
          <a:xfrm>
            <a:off x="2269525" y="4792390"/>
            <a:ext cx="4604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How Many Neurons?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70B9D-17D5-374A-CE7F-A93DF407BE90}"/>
              </a:ext>
            </a:extLst>
          </p:cNvPr>
          <p:cNvSpPr txBox="1"/>
          <p:nvPr/>
        </p:nvSpPr>
        <p:spPr>
          <a:xfrm>
            <a:off x="2269525" y="5946619"/>
            <a:ext cx="4604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latin typeface="Helvetica Light" panose="020B0403020202020204" pitchFamily="34" charset="0"/>
              </a:rPr>
              <a:t>100,000,000,000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DA028D28-FB2F-9FA2-089B-01AB1BB49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2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E7A11-4436-B146-9556-C2A2002A6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</p:spPr>
        <p:txBody>
          <a:bodyPr anchor="ctr">
            <a:normAutofit/>
          </a:bodyPr>
          <a:lstStyle/>
          <a:p>
            <a:r>
              <a:rPr lang="en-US" dirty="0"/>
              <a:t>How Does a Neurons Work</a:t>
            </a:r>
          </a:p>
        </p:txBody>
      </p:sp>
      <p:pic>
        <p:nvPicPr>
          <p:cNvPr id="1026" name="Picture 2" descr="Parts of a nerve cell: the central soma cell body with inner nucleus and outer dendrites and long axon tail, insulated by myelin pads.">
            <a:extLst>
              <a:ext uri="{FF2B5EF4-FFF2-40B4-BE49-F238E27FC236}">
                <a16:creationId xmlns:a16="http://schemas.microsoft.com/office/drawing/2014/main" id="{04A198CD-4F36-B31A-4A76-C68522C73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913" y="1881498"/>
            <a:ext cx="4097963" cy="26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ound1.wav">
            <a:hlinkClick r:id="" action="ppaction://media"/>
            <a:extLst>
              <a:ext uri="{FF2B5EF4-FFF2-40B4-BE49-F238E27FC236}">
                <a16:creationId xmlns:a16="http://schemas.microsoft.com/office/drawing/2014/main" id="{2963A4DA-DEC4-8D0D-EC77-3F807956B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84613" y="5132964"/>
            <a:ext cx="577872" cy="577872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836CF80-DE8B-E4E6-F9FC-4F4364448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451" y="4725355"/>
            <a:ext cx="6501058" cy="167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BF0992-8D0B-AD48-08F9-A8262B116D00}"/>
              </a:ext>
            </a:extLst>
          </p:cNvPr>
          <p:cNvSpPr txBox="1"/>
          <p:nvPr/>
        </p:nvSpPr>
        <p:spPr>
          <a:xfrm>
            <a:off x="6962833" y="1763312"/>
            <a:ext cx="1944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800" dirty="0">
                <a:latin typeface="Helvetica Light" panose="020B0403020202020204" pitchFamily="34" charset="0"/>
              </a:rPr>
              <a:t>Spike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D6D4BA-95AF-9BA6-EC2B-B90D1401113D}"/>
              </a:ext>
            </a:extLst>
          </p:cNvPr>
          <p:cNvSpPr txBox="1"/>
          <p:nvPr/>
        </p:nvSpPr>
        <p:spPr>
          <a:xfrm>
            <a:off x="7681873" y="2596157"/>
            <a:ext cx="50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Helvetica Light" panose="020B0403020202020204" pitchFamily="34" charset="0"/>
              </a:rPr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BC1D1-8EF8-B732-98BF-0C2D2134F316}"/>
              </a:ext>
            </a:extLst>
          </p:cNvPr>
          <p:cNvSpPr txBox="1"/>
          <p:nvPr/>
        </p:nvSpPr>
        <p:spPr>
          <a:xfrm>
            <a:off x="7681873" y="3429000"/>
            <a:ext cx="605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latin typeface="Helvetica Light" panose="020B0403020202020204" pitchFamily="34" charset="0"/>
              </a:rPr>
              <a:t>1</a:t>
            </a:r>
          </a:p>
        </p:txBody>
      </p:sp>
      <p:pic>
        <p:nvPicPr>
          <p:cNvPr id="6" name="Picture 2" descr="Tiger in a Tropical Storm - Wikipedia">
            <a:extLst>
              <a:ext uri="{FF2B5EF4-FFF2-40B4-BE49-F238E27FC236}">
                <a16:creationId xmlns:a16="http://schemas.microsoft.com/office/drawing/2014/main" id="{E8EE8458-77B4-DD5D-C131-33470133C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7"/>
          <a:stretch/>
        </p:blipFill>
        <p:spPr bwMode="auto">
          <a:xfrm>
            <a:off x="82750" y="2531916"/>
            <a:ext cx="3046779" cy="1672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phic 6" descr="Brain in head outline">
            <a:extLst>
              <a:ext uri="{FF2B5EF4-FFF2-40B4-BE49-F238E27FC236}">
                <a16:creationId xmlns:a16="http://schemas.microsoft.com/office/drawing/2014/main" id="{E2B6EFC7-3FCF-5DD1-E128-0F489D449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6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DC6EEA74-8B31-48E2-A994-C55D3786D0A9}"/>
              </a:ext>
            </a:extLst>
          </p:cNvPr>
          <p:cNvSpPr txBox="1">
            <a:spLocks/>
          </p:cNvSpPr>
          <p:nvPr/>
        </p:nvSpPr>
        <p:spPr bwMode="auto">
          <a:xfrm>
            <a:off x="457200" y="1774826"/>
            <a:ext cx="8229600" cy="427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>
            <a:lvl1pPr marL="328613" indent="-239316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1pPr>
            <a:lvl2pPr marL="547688" indent="-2047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Arial" panose="020B0604020202020204" pitchFamily="34" charset="0"/>
              <a:buChar char="•"/>
              <a:defRPr sz="21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2pPr>
            <a:lvl3pPr marL="746522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3pPr>
            <a:lvl4pPr marL="912019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4pPr>
            <a:lvl5pPr marL="1069181" indent="-136922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lang="en-US" sz="15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Arial" panose="020B0604020202020204" pitchFamily="34" charset="0"/>
              </a:defRPr>
            </a:lvl5pPr>
            <a:lvl6pPr marL="1220724" indent="-13716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71600" indent="-13716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2476" indent="-13716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73352" indent="-13716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defTabSz="914400"/>
            <a:endParaRPr lang="en-I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25112-8240-18F3-6D03-3D95975E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Volunteer A Neuron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48923-E274-4936-A640-614A13E33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Parts of a nerve cell: the central soma cell body with inner nucleus and outer dendrites and long axon tail, insulated by myelin pads.">
            <a:extLst>
              <a:ext uri="{FF2B5EF4-FFF2-40B4-BE49-F238E27FC236}">
                <a16:creationId xmlns:a16="http://schemas.microsoft.com/office/drawing/2014/main" id="{577F0EB5-4BAF-413C-A676-6F5D256DB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745" y="2787634"/>
            <a:ext cx="4097963" cy="26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Brain in head outline">
            <a:extLst>
              <a:ext uri="{FF2B5EF4-FFF2-40B4-BE49-F238E27FC236}">
                <a16:creationId xmlns:a16="http://schemas.microsoft.com/office/drawing/2014/main" id="{CECDBA21-BF9E-CA27-7C50-6D81944F7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4F83-8B87-E3E9-04BE-EE9470EE3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4400" dirty="0"/>
              <a:t>Is the Tiger Coming for Me</a:t>
            </a:r>
          </a:p>
        </p:txBody>
      </p:sp>
      <p:pic>
        <p:nvPicPr>
          <p:cNvPr id="4" name="Picture 2" descr="Tiger in a Tropical Storm - Wikipedia">
            <a:extLst>
              <a:ext uri="{FF2B5EF4-FFF2-40B4-BE49-F238E27FC236}">
                <a16:creationId xmlns:a16="http://schemas.microsoft.com/office/drawing/2014/main" id="{9F60E516-0BFA-3FCE-115F-03A1A9B418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87"/>
          <a:stretch/>
        </p:blipFill>
        <p:spPr bwMode="auto">
          <a:xfrm>
            <a:off x="596348" y="2847836"/>
            <a:ext cx="4570815" cy="25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small white dots&#10;&#10;Description automatically generated">
            <a:extLst>
              <a:ext uri="{FF2B5EF4-FFF2-40B4-BE49-F238E27FC236}">
                <a16:creationId xmlns:a16="http://schemas.microsoft.com/office/drawing/2014/main" id="{F5B1BD25-EFEB-1E7E-6B4C-9728FDE1B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373" y="2385390"/>
            <a:ext cx="3647661" cy="3647661"/>
          </a:xfrm>
          <a:prstGeom prst="rect">
            <a:avLst/>
          </a:prstGeom>
        </p:spPr>
      </p:pic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1FE7D4D6-A449-32D1-6973-097668BF4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629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18F360-CEE9-3C6F-E1C0-93188C73DE63}"/>
              </a:ext>
            </a:extLst>
          </p:cNvPr>
          <p:cNvSpPr/>
          <p:nvPr/>
        </p:nvSpPr>
        <p:spPr>
          <a:xfrm>
            <a:off x="0" y="1474285"/>
            <a:ext cx="9144000" cy="55358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72F139-F067-1B53-9645-A3AC1A520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Left Or Right?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03243F-F2C7-AF80-992D-1D71E06B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4" t="13009" r="10505" b="11747"/>
          <a:stretch/>
        </p:blipFill>
        <p:spPr>
          <a:xfrm>
            <a:off x="2393092" y="1993559"/>
            <a:ext cx="4357817" cy="43001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05C278-1316-BED6-FEC8-BF6568687EDB}"/>
              </a:ext>
            </a:extLst>
          </p:cNvPr>
          <p:cNvSpPr txBox="1"/>
          <p:nvPr/>
        </p:nvSpPr>
        <p:spPr>
          <a:xfrm>
            <a:off x="7381103" y="6488668"/>
            <a:ext cx="1664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solidFill>
                  <a:schemeClr val="bg1"/>
                </a:solidFill>
                <a:latin typeface="Helvetica Light" panose="020B0403020202020204" pitchFamily="34" charset="0"/>
              </a:rPr>
              <a:t>No Noise</a:t>
            </a:r>
          </a:p>
        </p:txBody>
      </p:sp>
      <p:pic>
        <p:nvPicPr>
          <p:cNvPr id="3" name="Graphic 2" descr="Brain in head outline">
            <a:extLst>
              <a:ext uri="{FF2B5EF4-FFF2-40B4-BE49-F238E27FC236}">
                <a16:creationId xmlns:a16="http://schemas.microsoft.com/office/drawing/2014/main" id="{6F665C7A-14A0-5233-B2C9-75BD05A7A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61141" y="0"/>
            <a:ext cx="1474967" cy="147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939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1_Modul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Latex lik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ppt/theme/themeOverride2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16884</TotalTime>
  <Words>471</Words>
  <Application>Microsoft Macintosh PowerPoint</Application>
  <PresentationFormat>On-screen Show (4:3)</PresentationFormat>
  <Paragraphs>159</Paragraphs>
  <Slides>49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Garamond</vt:lpstr>
      <vt:lpstr>Helvetica</vt:lpstr>
      <vt:lpstr>Helvetica Light</vt:lpstr>
      <vt:lpstr>Wingdings 2</vt:lpstr>
      <vt:lpstr>1_Module</vt:lpstr>
      <vt:lpstr>Connecting Neuroscience and Machine Learning  Don’t get Eaten by the Tiger</vt:lpstr>
      <vt:lpstr>Neuroscience</vt:lpstr>
      <vt:lpstr>Visual System</vt:lpstr>
      <vt:lpstr>Questions for You</vt:lpstr>
      <vt:lpstr>What Does a Neurons Look Like</vt:lpstr>
      <vt:lpstr>How Does a Neurons Work</vt:lpstr>
      <vt:lpstr>Volunteer A Neuron</vt:lpstr>
      <vt:lpstr>Is the Tiger Coming for Me</vt:lpstr>
      <vt:lpstr>Left Or Right?</vt:lpstr>
      <vt:lpstr>How do Neurons Work Together?</vt:lpstr>
      <vt:lpstr>Two Areas</vt:lpstr>
      <vt:lpstr>A Quick Decision</vt:lpstr>
      <vt:lpstr>A Quick Decision</vt:lpstr>
      <vt:lpstr>Left Or Right?</vt:lpstr>
      <vt:lpstr>Left Decision</vt:lpstr>
      <vt:lpstr>Left Or Right?</vt:lpstr>
      <vt:lpstr>Right Decision</vt:lpstr>
      <vt:lpstr>Left Or Right? </vt:lpstr>
      <vt:lpstr>Snapshot</vt:lpstr>
      <vt:lpstr>Noise</vt:lpstr>
      <vt:lpstr>Left Or Right?</vt:lpstr>
      <vt:lpstr>Left Or Right?</vt:lpstr>
      <vt:lpstr>Left Or Right?</vt:lpstr>
      <vt:lpstr>Answers</vt:lpstr>
      <vt:lpstr>Left Or Right? </vt:lpstr>
      <vt:lpstr>Left Or Right?</vt:lpstr>
      <vt:lpstr>More Answers</vt:lpstr>
      <vt:lpstr>Left Or Right?</vt:lpstr>
      <vt:lpstr>Answers</vt:lpstr>
      <vt:lpstr>More Answers</vt:lpstr>
      <vt:lpstr>Modeling Directions</vt:lpstr>
      <vt:lpstr>Machine Learning</vt:lpstr>
      <vt:lpstr>What is Machine Learning</vt:lpstr>
      <vt:lpstr>Visual System</vt:lpstr>
      <vt:lpstr>Perceptron (node)</vt:lpstr>
      <vt:lpstr>Perceptron (node)</vt:lpstr>
      <vt:lpstr>Activation Function</vt:lpstr>
      <vt:lpstr>Activation Function</vt:lpstr>
      <vt:lpstr>Loads of Nodes an Artificial Neural Network</vt:lpstr>
      <vt:lpstr>How does it learn?</vt:lpstr>
      <vt:lpstr>How does it learn?</vt:lpstr>
      <vt:lpstr>Left Or Right? </vt:lpstr>
      <vt:lpstr>Left Or Right (again)? </vt:lpstr>
      <vt:lpstr>Left Or Right (again and again)? </vt:lpstr>
      <vt:lpstr>What does it learn?</vt:lpstr>
      <vt:lpstr>Left Or Right?</vt:lpstr>
      <vt:lpstr>Neural Networks</vt:lpstr>
      <vt:lpstr>Uses of Neural Networks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Study Walking</dc:title>
  <dc:creator>John Butler</dc:creator>
  <cp:lastModifiedBy>John Butler</cp:lastModifiedBy>
  <cp:revision>37</cp:revision>
  <dcterms:created xsi:type="dcterms:W3CDTF">2023-05-03T09:30:47Z</dcterms:created>
  <dcterms:modified xsi:type="dcterms:W3CDTF">2025-07-30T13:09:50Z</dcterms:modified>
</cp:coreProperties>
</file>