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1"/>
  </p:notesMasterIdLst>
  <p:sldIdLst>
    <p:sldId id="279" r:id="rId2"/>
    <p:sldId id="791" r:id="rId3"/>
    <p:sldId id="766" r:id="rId4"/>
    <p:sldId id="753" r:id="rId5"/>
    <p:sldId id="768" r:id="rId6"/>
    <p:sldId id="789" r:id="rId7"/>
    <p:sldId id="773" r:id="rId8"/>
    <p:sldId id="795" r:id="rId9"/>
    <p:sldId id="757" r:id="rId10"/>
    <p:sldId id="774" r:id="rId11"/>
    <p:sldId id="775" r:id="rId12"/>
    <p:sldId id="776" r:id="rId13"/>
    <p:sldId id="770" r:id="rId14"/>
    <p:sldId id="796" r:id="rId15"/>
    <p:sldId id="777" r:id="rId16"/>
    <p:sldId id="778" r:id="rId17"/>
    <p:sldId id="792" r:id="rId18"/>
    <p:sldId id="793" r:id="rId19"/>
    <p:sldId id="780" r:id="rId20"/>
    <p:sldId id="760" r:id="rId21"/>
    <p:sldId id="781" r:id="rId22"/>
    <p:sldId id="782" r:id="rId23"/>
    <p:sldId id="756" r:id="rId24"/>
    <p:sldId id="797" r:id="rId25"/>
    <p:sldId id="769" r:id="rId26"/>
    <p:sldId id="783" r:id="rId27"/>
    <p:sldId id="784" r:id="rId28"/>
    <p:sldId id="787" r:id="rId29"/>
    <p:sldId id="786" r:id="rId30"/>
    <p:sldId id="785" r:id="rId31"/>
    <p:sldId id="751" r:id="rId32"/>
    <p:sldId id="761" r:id="rId33"/>
    <p:sldId id="752" r:id="rId34"/>
    <p:sldId id="767" r:id="rId35"/>
    <p:sldId id="772" r:id="rId36"/>
    <p:sldId id="794" r:id="rId37"/>
    <p:sldId id="788" r:id="rId38"/>
    <p:sldId id="790" r:id="rId39"/>
    <p:sldId id="62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070"/>
    <a:srgbClr val="E9E9E9"/>
    <a:srgbClr val="0BB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0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B2F38-1ED5-4244-B688-1F27C5C01D9D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5EBBE-B1F3-854A-A13B-B4DE1AE42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8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4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3525" b="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39CF-DE20-4518-8A99-847C9DE3081F}" type="datetimeFigureOut">
              <a:rPr lang="en-US"/>
              <a:pPr>
                <a:defRPr/>
              </a:pPr>
              <a:t>5/5/25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095A03-FA64-438A-9B3E-B4710C61F5A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Object 3" descr="Object 3">
            <a:extLst>
              <a:ext uri="{FF2B5EF4-FFF2-40B4-BE49-F238E27FC236}">
                <a16:creationId xmlns:a16="http://schemas.microsoft.com/office/drawing/2014/main" id="{86D202F8-C26E-6146-9111-1652ECB66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1" y="38100"/>
            <a:ext cx="1524001" cy="9602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8072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1619-D700-4C71-8868-C5E78449190E}" type="datetimeFigureOut">
              <a:rPr lang="en-US"/>
              <a:pPr>
                <a:defRPr/>
              </a:pPr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76A59-2CEB-4E46-ACDC-456609F43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6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40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4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80D3-2722-408D-B66D-B6CE8EC46D2F}" type="datetimeFigureOut">
              <a:rPr lang="en-US"/>
              <a:pPr>
                <a:defRPr/>
              </a:pPr>
              <a:t>5/5/25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5" y="6376992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45D71-EED7-4F0B-940C-FDD304D931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5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468313" y="547690"/>
            <a:ext cx="8496301" cy="10810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8313" y="1700215"/>
            <a:ext cx="4038601" cy="410527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2686" y="6586220"/>
            <a:ext cx="155576" cy="165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041567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98990"/>
            <a:ext cx="4040188" cy="71535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300" b="1" cap="all"/>
            </a:lvl1pPr>
            <a:lvl2pPr marL="0" indent="457200">
              <a:buClrTx/>
              <a:buSzTx/>
              <a:buNone/>
              <a:defRPr sz="2300" b="1" cap="all"/>
            </a:lvl2pPr>
            <a:lvl3pPr marL="0" indent="914400">
              <a:buClrTx/>
              <a:buSzTx/>
              <a:buNone/>
              <a:defRPr sz="2300" b="1" cap="all"/>
            </a:lvl3pPr>
            <a:lvl4pPr marL="0" indent="1371600">
              <a:buClrTx/>
              <a:buSzTx/>
              <a:buNone/>
              <a:defRPr sz="2300" b="1" cap="all"/>
            </a:lvl4pPr>
            <a:lvl5pPr marL="0" indent="1828800">
              <a:buClrTx/>
              <a:buSzTx/>
              <a:buNone/>
              <a:defRPr sz="2300" b="1" cap="al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9" y="1698990"/>
            <a:ext cx="4041776" cy="71535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300" b="1" cap="all"/>
            </a:lvl1pPr>
          </a:lstStyle>
          <a:p>
            <a:pPr marL="0" indent="0">
              <a:buClrTx/>
              <a:buSzTx/>
              <a:buNone/>
              <a:defRPr sz="2300" b="1" cap="all"/>
            </a:pPr>
            <a:endParaRPr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40464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47690"/>
            <a:ext cx="8496300" cy="10810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5"/>
            <a:ext cx="4038600" cy="41052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700215"/>
            <a:ext cx="4038600" cy="1976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829050"/>
            <a:ext cx="4038600" cy="1976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13AA-615C-4E61-8035-811E7FE68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75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8613" indent="-239316">
              <a:buClr>
                <a:schemeClr val="tx1"/>
              </a:buClr>
              <a:buFont typeface="Arial" panose="020B0604020202020204" pitchFamily="34" charset="0"/>
              <a:buChar char="•"/>
              <a:defRPr b="0" i="0">
                <a:latin typeface="Helvetica Light" panose="020B0403020202020204" pitchFamily="34" charset="0"/>
              </a:defRPr>
            </a:lvl1pPr>
            <a:lvl2pPr marL="547688" indent="-204788">
              <a:buClr>
                <a:schemeClr val="tx1"/>
              </a:buClr>
              <a:buFont typeface="Arial" panose="020B0604020202020204" pitchFamily="34" charset="0"/>
              <a:buChar char="•"/>
              <a:defRPr b="0" i="0">
                <a:latin typeface="Helvetica Light" panose="020B0403020202020204" pitchFamily="34" charset="0"/>
              </a:defRPr>
            </a:lvl2pPr>
            <a:lvl3pPr marL="746522" indent="-171450">
              <a:buClr>
                <a:schemeClr val="tx1"/>
              </a:buClr>
              <a:buFont typeface="Arial" panose="020B0604020202020204" pitchFamily="34" charset="0"/>
              <a:buChar char="•"/>
              <a:defRPr b="0" i="0">
                <a:latin typeface="Helvetica Light" panose="020B0403020202020204" pitchFamily="34" charset="0"/>
              </a:defRPr>
            </a:lvl3pPr>
            <a:lvl4pPr marL="912019" indent="-136922">
              <a:buClr>
                <a:schemeClr val="tx1"/>
              </a:buClr>
              <a:buFont typeface="Arial" panose="020B0604020202020204" pitchFamily="34" charset="0"/>
              <a:buChar char="•"/>
              <a:defRPr b="0" i="0">
                <a:latin typeface="Helvetica Light" panose="020B0403020202020204" pitchFamily="34" charset="0"/>
              </a:defRPr>
            </a:lvl4pPr>
            <a:lvl5pPr marL="1069181" indent="-136922">
              <a:buClr>
                <a:schemeClr val="tx1"/>
              </a:buClr>
              <a:buFont typeface="Arial" panose="020B0604020202020204" pitchFamily="34" charset="0"/>
              <a:buChar char="•"/>
              <a:defRPr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EE18-2F86-4815-AA4C-28B1810BE92C}" type="datetimeFigureOut">
              <a:rPr lang="en-US"/>
              <a:pPr>
                <a:defRPr/>
              </a:pPr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FC629-3DA3-475E-B422-0A5F778C0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4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7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3525" b="0" cap="none" baseline="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50E7-F59D-41FD-9C77-77B3EEF34172}" type="datetimeFigureOut">
              <a:rPr lang="en-US"/>
              <a:pPr>
                <a:defRPr/>
              </a:pPr>
              <a:t>5/5/25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BA8E74-7F46-4E54-834F-5AD8A517EE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47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ED0A-4507-4F25-BB04-A41183D340F9}" type="datetimeFigureOut">
              <a:rPr lang="en-US"/>
              <a:pPr>
                <a:defRPr/>
              </a:pPr>
              <a:t>5/5/25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4F5B8-DA3A-40A8-B45D-D218A722FD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49512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EEF8-C16D-4C0A-9E75-01A0CEAC4EFB}" type="datetimeFigureOut">
              <a:rPr lang="en-US"/>
              <a:pPr>
                <a:defRPr/>
              </a:pPr>
              <a:t>5/5/25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9D9F7-0101-4300-9393-E641A85FCD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7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4240-E3BE-458E-ABDC-A00C9B3E1378}" type="datetimeFigureOut">
              <a:rPr lang="en-US"/>
              <a:pPr>
                <a:defRPr/>
              </a:pPr>
              <a:t>5/5/25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0842C-DBE2-4E48-A1B4-D69335A40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1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4417-5758-421B-9142-970B40155EC6}" type="datetimeFigureOut">
              <a:rPr lang="en-US"/>
              <a:pPr>
                <a:defRPr/>
              </a:pPr>
              <a:t>5/5/25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07BA0-B3BC-4585-B1DE-CB662C282A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1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5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6" name="Rectangle 5"/>
          <p:cNvSpPr/>
          <p:nvPr/>
        </p:nvSpPr>
        <p:spPr bwMode="invGray">
          <a:xfrm>
            <a:off x="2855915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9A34-0849-491B-94BF-57C5E21AB71A}" type="datetimeFigureOut">
              <a:rPr lang="en-US"/>
              <a:pPr>
                <a:defRPr/>
              </a:pPr>
              <a:t>5/5/25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A4D00-15C5-4A4E-B632-DCE5D54E1D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8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5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6" name="Rectangle 5"/>
          <p:cNvSpPr/>
          <p:nvPr/>
        </p:nvSpPr>
        <p:spPr bwMode="invGray">
          <a:xfrm>
            <a:off x="2855915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7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DD43-4D9F-4959-92A0-B733AD070C20}" type="datetimeFigureOut">
              <a:rPr lang="en-US"/>
              <a:pPr>
                <a:defRPr/>
              </a:pPr>
              <a:t>5/5/25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1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276ED41C-B129-425F-9ED4-6D4C3D3130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4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Rectangle 6"/>
          <p:cNvSpPr/>
          <p:nvPr/>
        </p:nvSpPr>
        <p:spPr bwMode="ltGray">
          <a:xfrm>
            <a:off x="0" y="4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640C10F-0C3D-41AE-AFAF-A738F58C9068}" type="datetimeFigureOut">
              <a:rPr lang="en-US"/>
              <a:pPr>
                <a:defRPr/>
              </a:pPr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5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1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3F3F3F"/>
                </a:solidFill>
                <a:latin typeface="Garamond" panose="02020404030301010803" pitchFamily="18" charset="0"/>
              </a:defRPr>
            </a:lvl1pPr>
          </a:lstStyle>
          <a:p>
            <a:fld id="{256C581C-F1CE-4791-99FB-EA92AFBA400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Object 3" descr="Object 3">
            <a:extLst>
              <a:ext uri="{FF2B5EF4-FFF2-40B4-BE49-F238E27FC236}">
                <a16:creationId xmlns:a16="http://schemas.microsoft.com/office/drawing/2014/main" id="{4DEEEED9-23A5-D54C-AD54-286D29959C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" y="6125312"/>
            <a:ext cx="1162878" cy="7326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474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75" b="0" kern="1200">
          <a:solidFill>
            <a:srgbClr val="DDDDDD"/>
          </a:solidFill>
          <a:latin typeface="Helvetica" pitchFamily="2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rgbClr val="DDDDDD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rgbClr val="DDDDDD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rgbClr val="DDDDDD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rgbClr val="DDDDDD"/>
          </a:solidFill>
          <a:latin typeface="Garamond" panose="02020404030301010803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75" b="1">
          <a:solidFill>
            <a:srgbClr val="DDDDDD"/>
          </a:solidFill>
          <a:latin typeface="Garamond" panose="02020404030301010803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75" b="1">
          <a:solidFill>
            <a:srgbClr val="DDDDDD"/>
          </a:solidFill>
          <a:latin typeface="Garamond" panose="02020404030301010803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75" b="1">
          <a:solidFill>
            <a:srgbClr val="DDDDDD"/>
          </a:solidFill>
          <a:latin typeface="Garamond" panose="02020404030301010803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75" b="1">
          <a:solidFill>
            <a:srgbClr val="DDDDDD"/>
          </a:solidFill>
          <a:latin typeface="Garamond" panose="02020404030301010803" pitchFamily="18" charset="0"/>
        </a:defRPr>
      </a:lvl9pPr>
      <a:extLst/>
    </p:titleStyle>
    <p:bodyStyle>
      <a:lvl1pPr marL="328613" indent="-239316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Arial" panose="020B0604020202020204" pitchFamily="34" charset="0"/>
        </a:defRPr>
      </a:lvl1pPr>
      <a:lvl2pPr marL="547688" indent="-2047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Arial" panose="020B0604020202020204" pitchFamily="34" charset="0"/>
        </a:defRPr>
      </a:lvl2pPr>
      <a:lvl3pPr marL="746522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Arial" panose="020B0604020202020204" pitchFamily="34" charset="0"/>
        </a:defRPr>
      </a:lvl3pPr>
      <a:lvl4pPr marL="912019" indent="-13692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Arial" panose="020B0604020202020204" pitchFamily="34" charset="0"/>
        </a:defRPr>
      </a:lvl4pPr>
      <a:lvl5pPr marL="1069181" indent="-13692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lang="en-US" sz="15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Arial" panose="020B0604020202020204" pitchFamily="34" charset="0"/>
        </a:defRPr>
      </a:lvl5pPr>
      <a:lvl6pPr marL="1220724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673352" indent="-13716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sa5OBhXz-Q?feature=oembed" TargetMode="Externa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FE18-F19C-1D49-BB16-F0C4CB59F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0132" y="3429000"/>
            <a:ext cx="9728200" cy="477843"/>
          </a:xfrm>
        </p:spPr>
        <p:txBody>
          <a:bodyPr vert="horz" lIns="68580" tIns="34290" rIns="68580" bIns="3429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The Maths of Predators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and Preys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Don’t get Eaten by the Wolf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43F27-89E2-C645-B0AC-D3A85B9A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531" y="5341215"/>
            <a:ext cx="7006939" cy="1319049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/>
              <a:t>Dr John Butler</a:t>
            </a:r>
            <a:br>
              <a:rPr lang="en-US" sz="1800" dirty="0"/>
            </a:br>
            <a:r>
              <a:rPr lang="en-US" sz="1800" dirty="0"/>
              <a:t>TU Dublin (Lecturer in Mathematics and Statistics)</a:t>
            </a:r>
          </a:p>
        </p:txBody>
      </p:sp>
      <p:pic>
        <p:nvPicPr>
          <p:cNvPr id="1026" name="Picture 2" descr="1,000+ Best Wolf Photos · 100% Free Download · Pexels Stock Photos">
            <a:extLst>
              <a:ext uri="{FF2B5EF4-FFF2-40B4-BE49-F238E27FC236}">
                <a16:creationId xmlns:a16="http://schemas.microsoft.com/office/drawing/2014/main" id="{8EA8EF4B-38C1-12AA-5B9C-BC874368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r="18587"/>
          <a:stretch/>
        </p:blipFill>
        <p:spPr bwMode="auto">
          <a:xfrm>
            <a:off x="3356682" y="78466"/>
            <a:ext cx="2430636" cy="26243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95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AD0D-8FDD-E790-C32C-0BA46975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Hares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9653DB-747D-88AC-2856-15E0B8029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04993"/>
              </p:ext>
            </p:extLst>
          </p:nvPr>
        </p:nvGraphicFramePr>
        <p:xfrm>
          <a:off x="1690687" y="4300908"/>
          <a:ext cx="5762625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528">
                  <a:extLst>
                    <a:ext uri="{9D8B030D-6E8A-4147-A177-3AD203B41FA5}">
                      <a16:colId xmlns:a16="http://schemas.microsoft.com/office/drawing/2014/main" val="2507504743"/>
                    </a:ext>
                  </a:extLst>
                </a:gridCol>
                <a:gridCol w="4952097">
                  <a:extLst>
                    <a:ext uri="{9D8B030D-6E8A-4147-A177-3AD203B41FA5}">
                      <a16:colId xmlns:a16="http://schemas.microsoft.com/office/drawing/2014/main" val="2308213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Year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Hare Population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442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0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60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12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308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200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557978"/>
                  </a:ext>
                </a:extLst>
              </a:tr>
            </a:tbl>
          </a:graphicData>
        </a:graphic>
      </p:graphicFrame>
      <p:pic>
        <p:nvPicPr>
          <p:cNvPr id="5" name="Content Placeholder 4" descr="A screenshot of a diagram&#10;&#10;Description automatically generated">
            <a:extLst>
              <a:ext uri="{FF2B5EF4-FFF2-40B4-BE49-F238E27FC236}">
                <a16:creationId xmlns:a16="http://schemas.microsoft.com/office/drawing/2014/main" id="{F424497C-A2E3-CB4B-5798-CC0C27BBF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 t="14675" b="59628"/>
          <a:stretch/>
        </p:blipFill>
        <p:spPr bwMode="auto">
          <a:xfrm>
            <a:off x="1476001" y="1526982"/>
            <a:ext cx="6068563" cy="26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diagram of a circle with a circle and a circle with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5424CEED-CCC5-5117-BAE1-CE5E7BB05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10" y="1498248"/>
            <a:ext cx="1820290" cy="1005950"/>
          </a:xfrm>
          <a:prstGeom prst="rect">
            <a:avLst/>
          </a:prstGeom>
        </p:spPr>
      </p:pic>
      <p:pic>
        <p:nvPicPr>
          <p:cNvPr id="7" name="Picture 6" descr="A black and white image of a cat&#10;&#10;Description automatically generated">
            <a:extLst>
              <a:ext uri="{FF2B5EF4-FFF2-40B4-BE49-F238E27FC236}">
                <a16:creationId xmlns:a16="http://schemas.microsoft.com/office/drawing/2014/main" id="{BD2D8C29-FD43-6A4B-E9C9-482974DE9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30" y="232632"/>
            <a:ext cx="1512811" cy="844429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918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D8856-7D97-2D84-F320-36546E05B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1EFA-8204-21E9-1A63-43DD4BFC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Hares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14CFD1-242F-DCFB-BE1F-CF18F9B92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153058"/>
              </p:ext>
            </p:extLst>
          </p:nvPr>
        </p:nvGraphicFramePr>
        <p:xfrm>
          <a:off x="1690687" y="1804198"/>
          <a:ext cx="5762625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528">
                  <a:extLst>
                    <a:ext uri="{9D8B030D-6E8A-4147-A177-3AD203B41FA5}">
                      <a16:colId xmlns:a16="http://schemas.microsoft.com/office/drawing/2014/main" val="2507504743"/>
                    </a:ext>
                  </a:extLst>
                </a:gridCol>
                <a:gridCol w="4952097">
                  <a:extLst>
                    <a:ext uri="{9D8B030D-6E8A-4147-A177-3AD203B41FA5}">
                      <a16:colId xmlns:a16="http://schemas.microsoft.com/office/drawing/2014/main" val="2308213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Year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Hare Population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442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0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60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12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60+0.2(60)=72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308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200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557978"/>
                  </a:ext>
                </a:extLst>
              </a:tr>
            </a:tbl>
          </a:graphicData>
        </a:graphic>
      </p:graphicFrame>
      <p:pic>
        <p:nvPicPr>
          <p:cNvPr id="6" name="Picture 5" descr="A graph with green dot&#10;&#10;Description automatically generated">
            <a:extLst>
              <a:ext uri="{FF2B5EF4-FFF2-40B4-BE49-F238E27FC236}">
                <a16:creationId xmlns:a16="http://schemas.microsoft.com/office/drawing/2014/main" id="{03209209-76F6-3E06-10AB-B93CACBEC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3200400"/>
            <a:ext cx="5486400" cy="3657600"/>
          </a:xfrm>
          <a:prstGeom prst="rect">
            <a:avLst/>
          </a:prstGeom>
        </p:spPr>
      </p:pic>
      <p:pic>
        <p:nvPicPr>
          <p:cNvPr id="7" name="Picture 6" descr="A diagram of a circle with a circle and a circle with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285785F9-98B3-A81B-AF43-BDD5F6759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10" y="1498248"/>
            <a:ext cx="1820290" cy="1005950"/>
          </a:xfrm>
          <a:prstGeom prst="rect">
            <a:avLst/>
          </a:prstGeom>
        </p:spPr>
      </p:pic>
      <p:pic>
        <p:nvPicPr>
          <p:cNvPr id="8" name="Picture 7" descr="A black and white image of a cat&#10;&#10;Description automatically generated">
            <a:extLst>
              <a:ext uri="{FF2B5EF4-FFF2-40B4-BE49-F238E27FC236}">
                <a16:creationId xmlns:a16="http://schemas.microsoft.com/office/drawing/2014/main" id="{F957E470-6EAA-272F-E6F3-778D13E81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30" y="232632"/>
            <a:ext cx="1512811" cy="844429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474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03424-5BD2-344B-0C4C-80BC7735B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C934-2A36-D80C-B585-31C84F83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Hares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1F9CE1-EBFA-DF9A-1172-C7661E731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850093"/>
              </p:ext>
            </p:extLst>
          </p:nvPr>
        </p:nvGraphicFramePr>
        <p:xfrm>
          <a:off x="1690687" y="1804198"/>
          <a:ext cx="5762625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528">
                  <a:extLst>
                    <a:ext uri="{9D8B030D-6E8A-4147-A177-3AD203B41FA5}">
                      <a16:colId xmlns:a16="http://schemas.microsoft.com/office/drawing/2014/main" val="2507504743"/>
                    </a:ext>
                  </a:extLst>
                </a:gridCol>
                <a:gridCol w="4952097">
                  <a:extLst>
                    <a:ext uri="{9D8B030D-6E8A-4147-A177-3AD203B41FA5}">
                      <a16:colId xmlns:a16="http://schemas.microsoft.com/office/drawing/2014/main" val="2308213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Year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Hare Population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442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0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60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12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72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308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86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200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103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557978"/>
                  </a:ext>
                </a:extLst>
              </a:tr>
            </a:tbl>
          </a:graphicData>
        </a:graphic>
      </p:graphicFrame>
      <p:pic>
        <p:nvPicPr>
          <p:cNvPr id="5" name="Picture 4" descr="A graph with green dots&#10;&#10;Description automatically generated">
            <a:extLst>
              <a:ext uri="{FF2B5EF4-FFF2-40B4-BE49-F238E27FC236}">
                <a16:creationId xmlns:a16="http://schemas.microsoft.com/office/drawing/2014/main" id="{BAB4FAEC-873F-7C2B-F70A-9B05BB91F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3200400"/>
            <a:ext cx="5486400" cy="3657600"/>
          </a:xfrm>
          <a:prstGeom prst="rect">
            <a:avLst/>
          </a:prstGeom>
        </p:spPr>
      </p:pic>
      <p:pic>
        <p:nvPicPr>
          <p:cNvPr id="7" name="Picture 6" descr="A diagram of a circle with a circle and a circle with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86B386FE-AF6C-A9DE-476D-E551E2717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10" y="1498248"/>
            <a:ext cx="1820290" cy="1005950"/>
          </a:xfrm>
          <a:prstGeom prst="rect">
            <a:avLst/>
          </a:prstGeom>
        </p:spPr>
      </p:pic>
      <p:pic>
        <p:nvPicPr>
          <p:cNvPr id="8" name="Picture 7" descr="A black and white image of a cat&#10;&#10;Description automatically generated">
            <a:extLst>
              <a:ext uri="{FF2B5EF4-FFF2-40B4-BE49-F238E27FC236}">
                <a16:creationId xmlns:a16="http://schemas.microsoft.com/office/drawing/2014/main" id="{F24BBE17-C319-AD9D-5886-002EE841D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30" y="232632"/>
            <a:ext cx="1512811" cy="844429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32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49B85-B352-00C0-F20D-F5AC324A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29D7-7FA5-51BD-3D82-E8835E1B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Hare Population</a:t>
            </a:r>
          </a:p>
        </p:txBody>
      </p:sp>
      <p:pic>
        <p:nvPicPr>
          <p:cNvPr id="5" name="Content Placeholder 4" descr="A group of white papers with yellow dots&#10;&#10;Description automatically generated">
            <a:extLst>
              <a:ext uri="{FF2B5EF4-FFF2-40B4-BE49-F238E27FC236}">
                <a16:creationId xmlns:a16="http://schemas.microsoft.com/office/drawing/2014/main" id="{C4F8E45B-877D-F513-61AF-2889A53BC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4" b="47890"/>
          <a:stretch/>
        </p:blipFill>
        <p:spPr>
          <a:xfrm>
            <a:off x="1113209" y="2118356"/>
            <a:ext cx="7086574" cy="3656280"/>
          </a:xfrm>
        </p:spPr>
      </p:pic>
      <p:pic>
        <p:nvPicPr>
          <p:cNvPr id="3" name="Picture 2" descr="A black and white image of a cat&#10;&#10;Description automatically generated">
            <a:extLst>
              <a:ext uri="{FF2B5EF4-FFF2-40B4-BE49-F238E27FC236}">
                <a16:creationId xmlns:a16="http://schemas.microsoft.com/office/drawing/2014/main" id="{8FAF8B86-DCC9-0843-36CC-FA3A8944D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30" y="232632"/>
            <a:ext cx="1512811" cy="844429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6795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D0BF2-096C-6BAF-32AC-2666F1FC8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155B-4ACD-D1DB-DC4E-56FA8EDF1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How to we make a model for a Lynx population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8CE3C-8DC7-B7FF-1A8F-82AE0B4D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Lynx</a:t>
            </a:r>
          </a:p>
        </p:txBody>
      </p:sp>
      <p:pic>
        <p:nvPicPr>
          <p:cNvPr id="5" name="Picture 4" descr="A screenshot of a diagram&#10;&#10;Description automatically generated">
            <a:extLst>
              <a:ext uri="{FF2B5EF4-FFF2-40B4-BE49-F238E27FC236}">
                <a16:creationId xmlns:a16="http://schemas.microsoft.com/office/drawing/2014/main" id="{E4E1FB37-6B86-31DC-CA55-18CB4312FF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51216" r="50614" b="37028"/>
          <a:stretch/>
        </p:blipFill>
        <p:spPr bwMode="auto">
          <a:xfrm>
            <a:off x="3316679" y="2268104"/>
            <a:ext cx="2242694" cy="1294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line drawing of a cat&#10;&#10;Description automatically generated">
            <a:extLst>
              <a:ext uri="{FF2B5EF4-FFF2-40B4-BE49-F238E27FC236}">
                <a16:creationId xmlns:a16="http://schemas.microsoft.com/office/drawing/2014/main" id="{888D793E-5E66-FE86-1DC0-3F893D4775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24076" r="9787" b="18710"/>
          <a:stretch/>
        </p:blipFill>
        <p:spPr bwMode="auto">
          <a:xfrm flipH="1">
            <a:off x="5636670" y="4300853"/>
            <a:ext cx="1901167" cy="1268086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Content Placeholder 7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76C326CB-FADF-B1D6-C9EF-B8551ADA9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7" t="39961" b="2047"/>
          <a:stretch/>
        </p:blipFill>
        <p:spPr bwMode="auto">
          <a:xfrm flipH="1">
            <a:off x="1228222" y="3707352"/>
            <a:ext cx="2242694" cy="224269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96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8F054-A63E-41EA-E40F-73B8E4B91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6127-A2DA-E3DB-7F27-BB7FDDCD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Lynx</a:t>
            </a:r>
          </a:p>
        </p:txBody>
      </p:sp>
      <p:pic>
        <p:nvPicPr>
          <p:cNvPr id="4" name="Picture 3" descr="A screenshot of a diagram&#10;&#10;Description automatically generated">
            <a:extLst>
              <a:ext uri="{FF2B5EF4-FFF2-40B4-BE49-F238E27FC236}">
                <a16:creationId xmlns:a16="http://schemas.microsoft.com/office/drawing/2014/main" id="{FF229B88-0215-C181-AE7E-43F03771C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51216" r="50614" b="37028"/>
          <a:stretch/>
        </p:blipFill>
        <p:spPr bwMode="auto">
          <a:xfrm>
            <a:off x="7635240" y="1514765"/>
            <a:ext cx="1508760" cy="870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5DD19-0574-ED3B-9CF4-91C9B4E41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6282FBC5-6BB6-A5F2-523A-D465FB34C1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8" t="15497" r="7152" b="61936"/>
          <a:stretch/>
        </p:blipFill>
        <p:spPr bwMode="auto">
          <a:xfrm>
            <a:off x="1494364" y="2051437"/>
            <a:ext cx="6234304" cy="279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line drawing of a cat&#10;&#10;Description automatically generated">
            <a:extLst>
              <a:ext uri="{FF2B5EF4-FFF2-40B4-BE49-F238E27FC236}">
                <a16:creationId xmlns:a16="http://schemas.microsoft.com/office/drawing/2014/main" id="{C6ED3A7A-F1DE-2D1E-B787-6D4D712615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24076" r="9787" b="18710"/>
          <a:stretch/>
        </p:blipFill>
        <p:spPr bwMode="auto">
          <a:xfrm flipH="1">
            <a:off x="7575992" y="275390"/>
            <a:ext cx="1365250" cy="910627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296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57EEE-EB17-314F-237C-417568E5A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7284-16FA-71CB-3D3F-0CB52DEB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Lynx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48E5DC-B193-1C56-B73F-627B4006D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686468"/>
              </p:ext>
            </p:extLst>
          </p:nvPr>
        </p:nvGraphicFramePr>
        <p:xfrm>
          <a:off x="1690687" y="4300908"/>
          <a:ext cx="5762625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528">
                  <a:extLst>
                    <a:ext uri="{9D8B030D-6E8A-4147-A177-3AD203B41FA5}">
                      <a16:colId xmlns:a16="http://schemas.microsoft.com/office/drawing/2014/main" val="2507504743"/>
                    </a:ext>
                  </a:extLst>
                </a:gridCol>
                <a:gridCol w="4952097">
                  <a:extLst>
                    <a:ext uri="{9D8B030D-6E8A-4147-A177-3AD203B41FA5}">
                      <a16:colId xmlns:a16="http://schemas.microsoft.com/office/drawing/2014/main" val="2308213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</a:rPr>
                        <a:t>Lynx Population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442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12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308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200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557978"/>
                  </a:ext>
                </a:extLst>
              </a:tr>
            </a:tbl>
          </a:graphicData>
        </a:graphic>
      </p:graphicFrame>
      <p:pic>
        <p:nvPicPr>
          <p:cNvPr id="3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6282FBC5-6BB6-A5F2-523A-D465FB34C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8" t="15497" r="7152" b="61936"/>
          <a:stretch/>
        </p:blipFill>
        <p:spPr bwMode="auto">
          <a:xfrm>
            <a:off x="1529890" y="1645921"/>
            <a:ext cx="6037833" cy="270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screenshot of a diagram&#10;&#10;Description automatically generated">
            <a:extLst>
              <a:ext uri="{FF2B5EF4-FFF2-40B4-BE49-F238E27FC236}">
                <a16:creationId xmlns:a16="http://schemas.microsoft.com/office/drawing/2014/main" id="{982B0169-FA30-4362-CFD9-770599E012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51216" r="50614" b="37028"/>
          <a:stretch/>
        </p:blipFill>
        <p:spPr bwMode="auto">
          <a:xfrm>
            <a:off x="7635240" y="1530667"/>
            <a:ext cx="1508760" cy="870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line drawing of a cat&#10;&#10;Description automatically generated">
            <a:extLst>
              <a:ext uri="{FF2B5EF4-FFF2-40B4-BE49-F238E27FC236}">
                <a16:creationId xmlns:a16="http://schemas.microsoft.com/office/drawing/2014/main" id="{B81D0C9C-E5FE-44F4-5689-406DA6F1B0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24076" r="9787" b="18710"/>
          <a:stretch/>
        </p:blipFill>
        <p:spPr bwMode="auto">
          <a:xfrm flipH="1">
            <a:off x="7575992" y="275390"/>
            <a:ext cx="1365250" cy="910627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4045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A17B7-549D-9C62-4928-A5B012780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A876-66EA-3B4C-2059-F92AA78C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Lynx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7E7C2A-1117-DE36-09C7-96F02400D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193623"/>
              </p:ext>
            </p:extLst>
          </p:nvPr>
        </p:nvGraphicFramePr>
        <p:xfrm>
          <a:off x="1690687" y="1804198"/>
          <a:ext cx="5762625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528">
                  <a:extLst>
                    <a:ext uri="{9D8B030D-6E8A-4147-A177-3AD203B41FA5}">
                      <a16:colId xmlns:a16="http://schemas.microsoft.com/office/drawing/2014/main" val="2507504743"/>
                    </a:ext>
                  </a:extLst>
                </a:gridCol>
                <a:gridCol w="4952097">
                  <a:extLst>
                    <a:ext uri="{9D8B030D-6E8A-4147-A177-3AD203B41FA5}">
                      <a16:colId xmlns:a16="http://schemas.microsoft.com/office/drawing/2014/main" val="2308213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Year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Lynx Population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442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0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30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12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308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200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557978"/>
                  </a:ext>
                </a:extLst>
              </a:tr>
            </a:tbl>
          </a:graphicData>
        </a:graphic>
      </p:graphicFrame>
      <p:pic>
        <p:nvPicPr>
          <p:cNvPr id="3" name="Picture 2" descr="A screenshot of a diagram&#10;&#10;Description automatically generated">
            <a:extLst>
              <a:ext uri="{FF2B5EF4-FFF2-40B4-BE49-F238E27FC236}">
                <a16:creationId xmlns:a16="http://schemas.microsoft.com/office/drawing/2014/main" id="{0A185FE9-55AA-1AB2-E020-3E5C6D3BF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51216" r="50614" b="37028"/>
          <a:stretch/>
        </p:blipFill>
        <p:spPr bwMode="auto">
          <a:xfrm>
            <a:off x="7635240" y="1610180"/>
            <a:ext cx="1508760" cy="870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graph with numbers and a red dot&#10;&#10;Description automatically generated">
            <a:extLst>
              <a:ext uri="{FF2B5EF4-FFF2-40B4-BE49-F238E27FC236}">
                <a16:creationId xmlns:a16="http://schemas.microsoft.com/office/drawing/2014/main" id="{A779BC4D-F522-4C23-A500-7AA343DD9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42754"/>
            <a:ext cx="5486400" cy="3657600"/>
          </a:xfrm>
          <a:prstGeom prst="rect">
            <a:avLst/>
          </a:prstGeom>
        </p:spPr>
      </p:pic>
      <p:pic>
        <p:nvPicPr>
          <p:cNvPr id="9" name="Picture 8" descr="A line drawing of a cat&#10;&#10;Description automatically generated">
            <a:extLst>
              <a:ext uri="{FF2B5EF4-FFF2-40B4-BE49-F238E27FC236}">
                <a16:creationId xmlns:a16="http://schemas.microsoft.com/office/drawing/2014/main" id="{473143CE-B89B-248D-B06B-49BB8B3810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24076" r="9787" b="18710"/>
          <a:stretch/>
        </p:blipFill>
        <p:spPr bwMode="auto">
          <a:xfrm flipH="1">
            <a:off x="7575992" y="275390"/>
            <a:ext cx="1365250" cy="910627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9598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F798A-A789-31F4-C611-7AF498B0A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EBEEE-6D6A-C71A-B593-6FEBA059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Lynx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6AFD4D-EC94-71E6-29FE-0E3A20444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224353"/>
              </p:ext>
            </p:extLst>
          </p:nvPr>
        </p:nvGraphicFramePr>
        <p:xfrm>
          <a:off x="1690687" y="1804198"/>
          <a:ext cx="5762625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528">
                  <a:extLst>
                    <a:ext uri="{9D8B030D-6E8A-4147-A177-3AD203B41FA5}">
                      <a16:colId xmlns:a16="http://schemas.microsoft.com/office/drawing/2014/main" val="2507504743"/>
                    </a:ext>
                  </a:extLst>
                </a:gridCol>
                <a:gridCol w="4952097">
                  <a:extLst>
                    <a:ext uri="{9D8B030D-6E8A-4147-A177-3AD203B41FA5}">
                      <a16:colId xmlns:a16="http://schemas.microsoft.com/office/drawing/2014/main" val="2308213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</a:rPr>
                        <a:t>Lynx Population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442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12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2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30-0.1*30=27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308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200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557978"/>
                  </a:ext>
                </a:extLst>
              </a:tr>
            </a:tbl>
          </a:graphicData>
        </a:graphic>
      </p:graphicFrame>
      <p:pic>
        <p:nvPicPr>
          <p:cNvPr id="3" name="Picture 2" descr="A screenshot of a diagram&#10;&#10;Description automatically generated">
            <a:extLst>
              <a:ext uri="{FF2B5EF4-FFF2-40B4-BE49-F238E27FC236}">
                <a16:creationId xmlns:a16="http://schemas.microsoft.com/office/drawing/2014/main" id="{80B33759-A685-2D76-26B9-BE466040A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51216" r="50614" b="37028"/>
          <a:stretch/>
        </p:blipFill>
        <p:spPr bwMode="auto">
          <a:xfrm>
            <a:off x="7635240" y="1610180"/>
            <a:ext cx="1508760" cy="870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graph with numbers and a red dot&#10;&#10;Description automatically generated">
            <a:extLst>
              <a:ext uri="{FF2B5EF4-FFF2-40B4-BE49-F238E27FC236}">
                <a16:creationId xmlns:a16="http://schemas.microsoft.com/office/drawing/2014/main" id="{5F7D558E-9D24-7F9E-7880-218560245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42754"/>
            <a:ext cx="5486400" cy="3657600"/>
          </a:xfrm>
          <a:prstGeom prst="rect">
            <a:avLst/>
          </a:prstGeom>
        </p:spPr>
      </p:pic>
      <p:pic>
        <p:nvPicPr>
          <p:cNvPr id="9" name="Picture 8" descr="A line drawing of a cat&#10;&#10;Description automatically generated">
            <a:extLst>
              <a:ext uri="{FF2B5EF4-FFF2-40B4-BE49-F238E27FC236}">
                <a16:creationId xmlns:a16="http://schemas.microsoft.com/office/drawing/2014/main" id="{7717374E-33FD-4064-4DDB-21077AF268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24076" r="9787" b="18710"/>
          <a:stretch/>
        </p:blipFill>
        <p:spPr bwMode="auto">
          <a:xfrm flipH="1">
            <a:off x="7575992" y="275390"/>
            <a:ext cx="1365250" cy="910627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347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96C9E-F49C-D9EC-9B3A-5FC939DFC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14-B58E-F37F-6C31-7CD70B64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Lynx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2A7E70-9D31-97B4-4897-6FAA7BFDC1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952577"/>
              </p:ext>
            </p:extLst>
          </p:nvPr>
        </p:nvGraphicFramePr>
        <p:xfrm>
          <a:off x="1690687" y="1804198"/>
          <a:ext cx="5762625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528">
                  <a:extLst>
                    <a:ext uri="{9D8B030D-6E8A-4147-A177-3AD203B41FA5}">
                      <a16:colId xmlns:a16="http://schemas.microsoft.com/office/drawing/2014/main" val="2507504743"/>
                    </a:ext>
                  </a:extLst>
                </a:gridCol>
                <a:gridCol w="4952097">
                  <a:extLst>
                    <a:ext uri="{9D8B030D-6E8A-4147-A177-3AD203B41FA5}">
                      <a16:colId xmlns:a16="http://schemas.microsoft.com/office/drawing/2014/main" val="2308213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Year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Lynx Population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442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0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12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27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308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24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200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E" sz="16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endParaRPr lang="en-IE" sz="12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6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22</a:t>
                      </a:r>
                      <a:endParaRPr lang="en-IE" sz="12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557978"/>
                  </a:ext>
                </a:extLst>
              </a:tr>
            </a:tbl>
          </a:graphicData>
        </a:graphic>
      </p:graphicFrame>
      <p:pic>
        <p:nvPicPr>
          <p:cNvPr id="3" name="Picture 2" descr="A screenshot of a diagram&#10;&#10;Description automatically generated">
            <a:extLst>
              <a:ext uri="{FF2B5EF4-FFF2-40B4-BE49-F238E27FC236}">
                <a16:creationId xmlns:a16="http://schemas.microsoft.com/office/drawing/2014/main" id="{89B17BE8-4597-ABAA-7C08-36B8D0137B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51216" r="50614" b="37028"/>
          <a:stretch/>
        </p:blipFill>
        <p:spPr bwMode="auto">
          <a:xfrm>
            <a:off x="7635240" y="1610180"/>
            <a:ext cx="1508760" cy="870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graph with red dots and numbers&#10;&#10;Description automatically generated">
            <a:extLst>
              <a:ext uri="{FF2B5EF4-FFF2-40B4-BE49-F238E27FC236}">
                <a16:creationId xmlns:a16="http://schemas.microsoft.com/office/drawing/2014/main" id="{0DDC80EC-B7CE-BB40-17CE-1E0AE73B2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10944"/>
            <a:ext cx="5486400" cy="3657600"/>
          </a:xfrm>
          <a:prstGeom prst="rect">
            <a:avLst/>
          </a:prstGeom>
        </p:spPr>
      </p:pic>
      <p:pic>
        <p:nvPicPr>
          <p:cNvPr id="9" name="Picture 8" descr="A line drawing of a cat&#10;&#10;Description automatically generated">
            <a:extLst>
              <a:ext uri="{FF2B5EF4-FFF2-40B4-BE49-F238E27FC236}">
                <a16:creationId xmlns:a16="http://schemas.microsoft.com/office/drawing/2014/main" id="{49F81492-3E18-5070-15BC-C0622FCA66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24076" r="9787" b="18710"/>
          <a:stretch/>
        </p:blipFill>
        <p:spPr bwMode="auto">
          <a:xfrm flipH="1">
            <a:off x="7575992" y="275390"/>
            <a:ext cx="1365250" cy="910627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288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7AA9F-142D-B6C1-0D5D-0FB58A1A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E9E8C-A333-0BFD-9E11-49302257A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 descr="A cartoon of a child pointing at a window&#10;&#10;Description automatically generated">
            <a:extLst>
              <a:ext uri="{FF2B5EF4-FFF2-40B4-BE49-F238E27FC236}">
                <a16:creationId xmlns:a16="http://schemas.microsoft.com/office/drawing/2014/main" id="{2079A022-8852-B596-972B-300B8FAC4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3"/>
          <a:stretch/>
        </p:blipFill>
        <p:spPr>
          <a:xfrm>
            <a:off x="390053" y="0"/>
            <a:ext cx="8332532" cy="68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5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241FF-60D5-D60C-1365-FE413DFD9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5137-ABC4-39A8-F54A-8882972B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Lynx</a:t>
            </a:r>
          </a:p>
        </p:txBody>
      </p:sp>
      <p:pic>
        <p:nvPicPr>
          <p:cNvPr id="5" name="Content Placeholder 4" descr="A group of white papers with yellow dots&#10;&#10;Description automatically generated">
            <a:extLst>
              <a:ext uri="{FF2B5EF4-FFF2-40B4-BE49-F238E27FC236}">
                <a16:creationId xmlns:a16="http://schemas.microsoft.com/office/drawing/2014/main" id="{D499528C-FC25-31DC-637A-044B0E495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6413"/>
          <a:stretch/>
        </p:blipFill>
        <p:spPr>
          <a:xfrm>
            <a:off x="838072" y="2037523"/>
            <a:ext cx="7252380" cy="3796748"/>
          </a:xfrm>
        </p:spPr>
      </p:pic>
      <p:pic>
        <p:nvPicPr>
          <p:cNvPr id="3" name="Picture 2" descr="A line drawing of a cat&#10;&#10;Description automatically generated">
            <a:extLst>
              <a:ext uri="{FF2B5EF4-FFF2-40B4-BE49-F238E27FC236}">
                <a16:creationId xmlns:a16="http://schemas.microsoft.com/office/drawing/2014/main" id="{D88C3D36-EE56-BF9E-329B-7C88DEA0A3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24076" r="9787" b="18710"/>
          <a:stretch/>
        </p:blipFill>
        <p:spPr bwMode="auto">
          <a:xfrm flipH="1">
            <a:off x="7575992" y="275390"/>
            <a:ext cx="1365250" cy="910627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5421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B7CA-FD68-6F23-272A-39E1FB89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and Prey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95306-075D-5AE5-362B-5353D8D43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1894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6DD11-91B9-82A2-C5DB-BDAD09961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E286-5F97-599B-FA7C-150E6819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and Prey</a:t>
            </a:r>
          </a:p>
        </p:txBody>
      </p:sp>
      <p:pic>
        <p:nvPicPr>
          <p:cNvPr id="5" name="Content Placeholder 4" descr="A screenshot of a diagram&#10;&#10;Description automatically generated">
            <a:extLst>
              <a:ext uri="{FF2B5EF4-FFF2-40B4-BE49-F238E27FC236}">
                <a16:creationId xmlns:a16="http://schemas.microsoft.com/office/drawing/2014/main" id="{37118A55-DCFE-162C-CEB7-C142586AD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t="71435" r="25385" b="14363"/>
          <a:stretch/>
        </p:blipFill>
        <p:spPr bwMode="auto">
          <a:xfrm>
            <a:off x="1037396" y="2782957"/>
            <a:ext cx="7069208" cy="2536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line drawing of a cat&#10;&#10;Description automatically generated">
            <a:extLst>
              <a:ext uri="{FF2B5EF4-FFF2-40B4-BE49-F238E27FC236}">
                <a16:creationId xmlns:a16="http://schemas.microsoft.com/office/drawing/2014/main" id="{B41FE764-1696-21CE-AB64-013F8567FE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24076" r="9787" b="18710"/>
          <a:stretch/>
        </p:blipFill>
        <p:spPr bwMode="auto">
          <a:xfrm flipH="1">
            <a:off x="5063380" y="1961067"/>
            <a:ext cx="1365250" cy="910627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black and white image of a cat&#10;&#10;Description automatically generated">
            <a:extLst>
              <a:ext uri="{FF2B5EF4-FFF2-40B4-BE49-F238E27FC236}">
                <a16:creationId xmlns:a16="http://schemas.microsoft.com/office/drawing/2014/main" id="{AD6AE2CD-0B4D-1FFF-CE74-8EEABE48C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10" y="2027265"/>
            <a:ext cx="1512811" cy="844429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5889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E838-62DA-73AB-0312-7700D1E6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and Prey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87E158-CBCC-49AA-A893-B686657F6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 t="15131" r="15032" b="59481"/>
          <a:stretch/>
        </p:blipFill>
        <p:spPr>
          <a:xfrm>
            <a:off x="1191236" y="1500755"/>
            <a:ext cx="6459524" cy="2699506"/>
          </a:xfrm>
        </p:spPr>
      </p:pic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0B2E5AC9-CBA4-69A0-211D-E32249CFE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t="15353" r="14402" b="61841"/>
          <a:stretch/>
        </p:blipFill>
        <p:spPr bwMode="auto">
          <a:xfrm>
            <a:off x="1305754" y="4025574"/>
            <a:ext cx="6532492" cy="25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line drawing of a cat&#10;&#10;Description automatically generated">
            <a:extLst>
              <a:ext uri="{FF2B5EF4-FFF2-40B4-BE49-F238E27FC236}">
                <a16:creationId xmlns:a16="http://schemas.microsoft.com/office/drawing/2014/main" id="{42FAA1C1-CA01-FF16-411E-71F9115FA5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24076" r="9787" b="18710"/>
          <a:stretch/>
        </p:blipFill>
        <p:spPr bwMode="auto">
          <a:xfrm flipH="1">
            <a:off x="316452" y="4374947"/>
            <a:ext cx="1365250" cy="910627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black and white image of a cat&#10;&#10;Description automatically generated">
            <a:extLst>
              <a:ext uri="{FF2B5EF4-FFF2-40B4-BE49-F238E27FC236}">
                <a16:creationId xmlns:a16="http://schemas.microsoft.com/office/drawing/2014/main" id="{4E477D1E-3029-0E2C-B3AE-782C08C370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2" y="1697759"/>
            <a:ext cx="1512811" cy="844429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7893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5A230-73FA-9ED0-E508-0E3258DC3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961E-BD55-74E3-F0B4-78A173C9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and Prey</a:t>
            </a:r>
          </a:p>
        </p:txBody>
      </p:sp>
      <p:pic>
        <p:nvPicPr>
          <p:cNvPr id="7" name="Picture 6" descr="A line drawing of a cat&#10;&#10;Description automatically generated">
            <a:extLst>
              <a:ext uri="{FF2B5EF4-FFF2-40B4-BE49-F238E27FC236}">
                <a16:creationId xmlns:a16="http://schemas.microsoft.com/office/drawing/2014/main" id="{662007A1-CFD8-004B-7A97-D5B040C231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24076" r="9787" b="18710"/>
          <a:stretch/>
        </p:blipFill>
        <p:spPr bwMode="auto">
          <a:xfrm flipH="1">
            <a:off x="316452" y="4374947"/>
            <a:ext cx="1365250" cy="910627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black and white image of a cat&#10;&#10;Description automatically generated">
            <a:extLst>
              <a:ext uri="{FF2B5EF4-FFF2-40B4-BE49-F238E27FC236}">
                <a16:creationId xmlns:a16="http://schemas.microsoft.com/office/drawing/2014/main" id="{9E73B857-4201-7EEA-467F-49BBF0880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2" y="1697759"/>
            <a:ext cx="1512811" cy="844429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B2C0C-7AB1-2372-BE88-21B1F0EC09B4}"/>
              </a:ext>
            </a:extLst>
          </p:cNvPr>
          <p:cNvSpPr txBox="1"/>
          <p:nvPr/>
        </p:nvSpPr>
        <p:spPr>
          <a:xfrm>
            <a:off x="2005071" y="1766030"/>
            <a:ext cx="73262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b="1" kern="100" dirty="0" err="1">
                <a:latin typeface="Helvetica" pitchFamily="2" charset="0"/>
              </a:rPr>
              <a:t>H</a:t>
            </a:r>
            <a:r>
              <a:rPr lang="en-IE" sz="4000" b="1" kern="100" baseline="-25000" dirty="0" err="1">
                <a:latin typeface="Helvetica" pitchFamily="2" charset="0"/>
              </a:rPr>
              <a:t>Future</a:t>
            </a:r>
            <a:r>
              <a:rPr lang="en-IE" sz="4000" kern="100" dirty="0">
                <a:latin typeface="Helvetica" pitchFamily="2" charset="0"/>
              </a:rPr>
              <a:t>=</a:t>
            </a:r>
            <a:r>
              <a:rPr lang="en-IE" sz="4000" kern="100" dirty="0">
                <a:solidFill>
                  <a:srgbClr val="92D050"/>
                </a:solidFill>
                <a:effectLst/>
                <a:latin typeface="Helvetica" pitchFamily="2" charset="0"/>
              </a:rPr>
              <a:t>H</a:t>
            </a:r>
            <a:r>
              <a:rPr lang="en-IE" sz="4000" kern="100" dirty="0">
                <a:solidFill>
                  <a:schemeClr val="tx1"/>
                </a:solidFill>
                <a:effectLst/>
                <a:latin typeface="Helvetica" pitchFamily="2" charset="0"/>
              </a:rPr>
              <a:t>+</a:t>
            </a:r>
            <a:r>
              <a:rPr lang="en-IE" sz="4000" kern="100" dirty="0">
                <a:solidFill>
                  <a:srgbClr val="00B0F0"/>
                </a:solidFill>
                <a:effectLst/>
                <a:latin typeface="Helvetica" pitchFamily="2" charset="0"/>
              </a:rPr>
              <a:t>0.2</a:t>
            </a:r>
            <a:r>
              <a:rPr lang="en-IE" sz="4000" kern="1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en-IE" sz="4000" kern="100" dirty="0">
                <a:solidFill>
                  <a:srgbClr val="92D050"/>
                </a:solidFill>
                <a:effectLst/>
                <a:latin typeface="Helvetica" pitchFamily="2" charset="0"/>
              </a:rPr>
              <a:t>H</a:t>
            </a:r>
            <a:r>
              <a:rPr lang="en-IE" sz="4000" u="none" kern="100" dirty="0">
                <a:solidFill>
                  <a:schemeClr val="tx1"/>
                </a:solidFill>
                <a:effectLst/>
                <a:latin typeface="Helvetica" pitchFamily="2" charset="0"/>
              </a:rPr>
              <a:t>)-</a:t>
            </a:r>
            <a:r>
              <a:rPr lang="en-IE" sz="4000" u="none" kern="100" dirty="0">
                <a:solidFill>
                  <a:srgbClr val="00B0F0"/>
                </a:solidFill>
                <a:effectLst/>
                <a:latin typeface="Helvetica" pitchFamily="2" charset="0"/>
              </a:rPr>
              <a:t>0.005</a:t>
            </a:r>
            <a:r>
              <a:rPr lang="en-IE" sz="4000" u="none" kern="1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en-IE" sz="4000" u="none" kern="100" dirty="0">
                <a:solidFill>
                  <a:srgbClr val="92D050"/>
                </a:solidFill>
                <a:effectLst/>
                <a:latin typeface="Helvetica" pitchFamily="2" charset="0"/>
              </a:rPr>
              <a:t>H</a:t>
            </a:r>
            <a:r>
              <a:rPr lang="en-IE" sz="4000" u="none" kern="100" dirty="0">
                <a:solidFill>
                  <a:schemeClr val="tx1"/>
                </a:solidFill>
                <a:effectLst/>
                <a:latin typeface="Helvetica" pitchFamily="2" charset="0"/>
              </a:rPr>
              <a:t>)(</a:t>
            </a:r>
            <a:r>
              <a:rPr lang="en-IE" sz="4000" u="none" kern="100" dirty="0">
                <a:solidFill>
                  <a:srgbClr val="FF0000"/>
                </a:solidFill>
                <a:effectLst/>
                <a:latin typeface="Helvetica" pitchFamily="2" charset="0"/>
              </a:rPr>
              <a:t>L</a:t>
            </a:r>
            <a:r>
              <a:rPr lang="en-IE" sz="4000" u="none" kern="100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304BC-A02C-4FC5-1A21-02D82D16FB82}"/>
              </a:ext>
            </a:extLst>
          </p:cNvPr>
          <p:cNvSpPr txBox="1"/>
          <p:nvPr/>
        </p:nvSpPr>
        <p:spPr>
          <a:xfrm>
            <a:off x="2005071" y="4476317"/>
            <a:ext cx="7006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b="1" kern="100" dirty="0" err="1">
                <a:latin typeface="Helvetica" pitchFamily="2" charset="0"/>
              </a:rPr>
              <a:t>L</a:t>
            </a:r>
            <a:r>
              <a:rPr lang="en-IE" sz="4000" b="1" kern="100" baseline="-25000" dirty="0" err="1">
                <a:latin typeface="Helvetica" pitchFamily="2" charset="0"/>
              </a:rPr>
              <a:t>Future</a:t>
            </a:r>
            <a:r>
              <a:rPr lang="en-IE" sz="4000" kern="100" dirty="0">
                <a:latin typeface="Helvetica" pitchFamily="2" charset="0"/>
              </a:rPr>
              <a:t>= </a:t>
            </a:r>
            <a:r>
              <a:rPr lang="en-IE" sz="4000" kern="100" dirty="0">
                <a:solidFill>
                  <a:srgbClr val="FF0000"/>
                </a:solidFill>
                <a:effectLst/>
                <a:latin typeface="Helvetica" pitchFamily="2" charset="0"/>
              </a:rPr>
              <a:t>L</a:t>
            </a:r>
            <a:r>
              <a:rPr lang="en-IE" sz="4000" kern="100" dirty="0">
                <a:solidFill>
                  <a:schemeClr val="tx1"/>
                </a:solidFill>
                <a:effectLst/>
                <a:latin typeface="Helvetica" pitchFamily="2" charset="0"/>
              </a:rPr>
              <a:t>-</a:t>
            </a:r>
            <a:r>
              <a:rPr lang="en-IE" sz="4000" kern="100" dirty="0">
                <a:solidFill>
                  <a:srgbClr val="00B0F0"/>
                </a:solidFill>
                <a:effectLst/>
                <a:latin typeface="Helvetica" pitchFamily="2" charset="0"/>
              </a:rPr>
              <a:t>0.1</a:t>
            </a:r>
            <a:r>
              <a:rPr lang="en-IE" sz="4000" kern="1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en-IE" sz="4000" kern="100" dirty="0">
                <a:solidFill>
                  <a:srgbClr val="FF0000"/>
                </a:solidFill>
                <a:effectLst/>
                <a:latin typeface="Helvetica" pitchFamily="2" charset="0"/>
              </a:rPr>
              <a:t>L</a:t>
            </a:r>
            <a:r>
              <a:rPr lang="en-IE" sz="4000" kern="100" dirty="0">
                <a:solidFill>
                  <a:schemeClr val="tx1"/>
                </a:solidFill>
                <a:effectLst/>
                <a:latin typeface="Helvetica" pitchFamily="2" charset="0"/>
              </a:rPr>
              <a:t>)+</a:t>
            </a:r>
            <a:r>
              <a:rPr lang="en-IE" sz="4000" kern="100" dirty="0">
                <a:solidFill>
                  <a:srgbClr val="00B0F0"/>
                </a:solidFill>
                <a:effectLst/>
                <a:latin typeface="Helvetica" pitchFamily="2" charset="0"/>
              </a:rPr>
              <a:t>0.002</a:t>
            </a:r>
            <a:r>
              <a:rPr lang="en-IE" sz="4000" kern="1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en-IE" sz="4000" kern="100" dirty="0">
                <a:solidFill>
                  <a:srgbClr val="FF0000"/>
                </a:solidFill>
                <a:effectLst/>
                <a:latin typeface="Helvetica" pitchFamily="2" charset="0"/>
              </a:rPr>
              <a:t>L</a:t>
            </a:r>
            <a:r>
              <a:rPr lang="en-IE" sz="4000" kern="100" dirty="0">
                <a:solidFill>
                  <a:schemeClr val="tx1"/>
                </a:solidFill>
                <a:effectLst/>
                <a:latin typeface="Helvetica" pitchFamily="2" charset="0"/>
              </a:rPr>
              <a:t>)(</a:t>
            </a:r>
            <a:r>
              <a:rPr lang="en-IE" sz="4000" kern="100" dirty="0">
                <a:solidFill>
                  <a:srgbClr val="92D050"/>
                </a:solidFill>
                <a:effectLst/>
                <a:latin typeface="Helvetica" pitchFamily="2" charset="0"/>
              </a:rPr>
              <a:t>H</a:t>
            </a:r>
            <a:r>
              <a:rPr lang="en-IE" sz="4000" kern="100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2395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E23B2-C89E-64FD-0C50-164965C77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9FB7-FAE2-3342-307E-2195D15D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and Prey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61452E-37D4-0F9D-AAFA-E09B436D1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455113"/>
              </p:ext>
            </p:extLst>
          </p:nvPr>
        </p:nvGraphicFramePr>
        <p:xfrm>
          <a:off x="679836" y="2708808"/>
          <a:ext cx="7784327" cy="269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7">
                  <a:extLst>
                    <a:ext uri="{9D8B030D-6E8A-4147-A177-3AD203B41FA5}">
                      <a16:colId xmlns:a16="http://schemas.microsoft.com/office/drawing/2014/main" val="2207369774"/>
                    </a:ext>
                  </a:extLst>
                </a:gridCol>
                <a:gridCol w="3785150">
                  <a:extLst>
                    <a:ext uri="{9D8B030D-6E8A-4147-A177-3AD203B41FA5}">
                      <a16:colId xmlns:a16="http://schemas.microsoft.com/office/drawing/2014/main" val="3453499676"/>
                    </a:ext>
                  </a:extLst>
                </a:gridCol>
                <a:gridCol w="3176730">
                  <a:extLst>
                    <a:ext uri="{9D8B030D-6E8A-4147-A177-3AD203B41FA5}">
                      <a16:colId xmlns:a16="http://schemas.microsoft.com/office/drawing/2014/main" val="3021010827"/>
                    </a:ext>
                  </a:extLst>
                </a:gridCol>
              </a:tblGrid>
              <a:tr h="538736">
                <a:tc>
                  <a:txBody>
                    <a:bodyPr/>
                    <a:lstStyle/>
                    <a:p>
                      <a:pPr algn="r"/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Year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Hare Population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Lynx Population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014491"/>
                  </a:ext>
                </a:extLst>
              </a:tr>
              <a:tr h="538736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0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60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30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0276524"/>
                  </a:ext>
                </a:extLst>
              </a:tr>
              <a:tr h="538736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en-IE" sz="1800" u="none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539885"/>
                  </a:ext>
                </a:extLst>
              </a:tr>
              <a:tr h="538736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268068"/>
                  </a:ext>
                </a:extLst>
              </a:tr>
              <a:tr h="538736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7892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AAD9E8-C5DB-0938-2AD5-1A3F57788DA2}"/>
              </a:ext>
            </a:extLst>
          </p:cNvPr>
          <p:cNvSpPr txBox="1"/>
          <p:nvPr/>
        </p:nvSpPr>
        <p:spPr>
          <a:xfrm>
            <a:off x="683811" y="1634397"/>
            <a:ext cx="3403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kern="100" dirty="0" err="1">
                <a:latin typeface="Helvetica" pitchFamily="2" charset="0"/>
              </a:rPr>
              <a:t>H</a:t>
            </a:r>
            <a:r>
              <a:rPr lang="en-IE" b="1" kern="100" baseline="-25000" dirty="0" err="1">
                <a:latin typeface="Helvetica" pitchFamily="2" charset="0"/>
              </a:rPr>
              <a:t>Future</a:t>
            </a:r>
            <a:r>
              <a:rPr lang="en-IE" kern="100" dirty="0">
                <a:latin typeface="Helvetica" pitchFamily="2" charset="0"/>
              </a:rPr>
              <a:t>=</a:t>
            </a:r>
            <a:r>
              <a:rPr lang="en-IE" sz="1800" kern="100" dirty="0">
                <a:solidFill>
                  <a:srgbClr val="92D050"/>
                </a:solidFill>
                <a:effectLst/>
                <a:latin typeface="Helvetica" pitchFamily="2" charset="0"/>
              </a:rPr>
              <a:t>H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+</a:t>
            </a:r>
            <a:r>
              <a:rPr lang="en-IE" sz="1800" kern="100" dirty="0">
                <a:solidFill>
                  <a:srgbClr val="00B0F0"/>
                </a:solidFill>
                <a:effectLst/>
                <a:latin typeface="Helvetica" pitchFamily="2" charset="0"/>
              </a:rPr>
              <a:t>0.2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en-IE" sz="1800" kern="100" dirty="0">
                <a:solidFill>
                  <a:srgbClr val="92D050"/>
                </a:solidFill>
                <a:effectLst/>
                <a:latin typeface="Helvetica" pitchFamily="2" charset="0"/>
              </a:rPr>
              <a:t>H</a:t>
            </a:r>
            <a:r>
              <a:rPr lang="en-IE" sz="1800" u="none" kern="100" dirty="0">
                <a:solidFill>
                  <a:schemeClr val="tx1"/>
                </a:solidFill>
                <a:effectLst/>
                <a:latin typeface="Helvetica" pitchFamily="2" charset="0"/>
              </a:rPr>
              <a:t>)-</a:t>
            </a:r>
            <a:r>
              <a:rPr lang="en-IE" sz="1800" u="none" kern="100" dirty="0">
                <a:solidFill>
                  <a:srgbClr val="00B0F0"/>
                </a:solidFill>
                <a:effectLst/>
                <a:latin typeface="Helvetica" pitchFamily="2" charset="0"/>
              </a:rPr>
              <a:t>0.005</a:t>
            </a:r>
            <a:r>
              <a:rPr lang="en-IE" sz="1800" u="none" kern="1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en-IE" sz="1800" u="none" kern="100" dirty="0">
                <a:solidFill>
                  <a:srgbClr val="92D050"/>
                </a:solidFill>
                <a:effectLst/>
                <a:latin typeface="Helvetica" pitchFamily="2" charset="0"/>
              </a:rPr>
              <a:t>H</a:t>
            </a:r>
            <a:r>
              <a:rPr lang="en-IE" sz="1800" u="none" kern="100" dirty="0">
                <a:solidFill>
                  <a:schemeClr val="tx1"/>
                </a:solidFill>
                <a:effectLst/>
                <a:latin typeface="Helvetica" pitchFamily="2" charset="0"/>
              </a:rPr>
              <a:t>)(</a:t>
            </a:r>
            <a:r>
              <a:rPr lang="en-IE" sz="1800" u="none" kern="100" dirty="0">
                <a:solidFill>
                  <a:srgbClr val="FF0000"/>
                </a:solidFill>
                <a:effectLst/>
                <a:latin typeface="Helvetica" pitchFamily="2" charset="0"/>
              </a:rPr>
              <a:t>L</a:t>
            </a:r>
            <a:r>
              <a:rPr lang="en-IE" sz="1800" u="none" kern="100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A5D3A-DE1C-B489-D7FD-727A039BE527}"/>
              </a:ext>
            </a:extLst>
          </p:cNvPr>
          <p:cNvSpPr txBox="1"/>
          <p:nvPr/>
        </p:nvSpPr>
        <p:spPr>
          <a:xfrm>
            <a:off x="5453351" y="1634397"/>
            <a:ext cx="3403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kern="100" dirty="0" err="1">
                <a:latin typeface="Helvetica" pitchFamily="2" charset="0"/>
              </a:rPr>
              <a:t>L</a:t>
            </a:r>
            <a:r>
              <a:rPr lang="en-IE" b="1" kern="100" baseline="-25000" dirty="0" err="1">
                <a:latin typeface="Helvetica" pitchFamily="2" charset="0"/>
              </a:rPr>
              <a:t>Future</a:t>
            </a:r>
            <a:r>
              <a:rPr lang="en-IE" kern="100" dirty="0">
                <a:latin typeface="Helvetica" pitchFamily="2" charset="0"/>
              </a:rPr>
              <a:t>= </a:t>
            </a:r>
            <a:r>
              <a:rPr lang="en-IE" sz="1800" kern="100" dirty="0">
                <a:solidFill>
                  <a:srgbClr val="FF0000"/>
                </a:solidFill>
                <a:effectLst/>
                <a:latin typeface="Helvetica" pitchFamily="2" charset="0"/>
              </a:rPr>
              <a:t>L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-</a:t>
            </a:r>
            <a:r>
              <a:rPr lang="en-IE" sz="1800" kern="100" dirty="0">
                <a:solidFill>
                  <a:srgbClr val="00B0F0"/>
                </a:solidFill>
                <a:effectLst/>
                <a:latin typeface="Helvetica" pitchFamily="2" charset="0"/>
              </a:rPr>
              <a:t>0.1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en-IE" sz="1800" kern="100" dirty="0">
                <a:solidFill>
                  <a:srgbClr val="FF0000"/>
                </a:solidFill>
                <a:effectLst/>
                <a:latin typeface="Helvetica" pitchFamily="2" charset="0"/>
              </a:rPr>
              <a:t>L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)+</a:t>
            </a:r>
            <a:r>
              <a:rPr lang="en-IE" sz="1800" kern="100" dirty="0">
                <a:solidFill>
                  <a:srgbClr val="00B0F0"/>
                </a:solidFill>
                <a:effectLst/>
                <a:latin typeface="Helvetica" pitchFamily="2" charset="0"/>
              </a:rPr>
              <a:t>0.002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en-IE" sz="1800" kern="100" dirty="0">
                <a:solidFill>
                  <a:srgbClr val="FF0000"/>
                </a:solidFill>
                <a:effectLst/>
                <a:latin typeface="Helvetica" pitchFamily="2" charset="0"/>
              </a:rPr>
              <a:t>L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)(</a:t>
            </a:r>
            <a:r>
              <a:rPr lang="en-IE" sz="1800" kern="100" dirty="0">
                <a:solidFill>
                  <a:srgbClr val="92D050"/>
                </a:solidFill>
                <a:effectLst/>
                <a:latin typeface="Helvetica" pitchFamily="2" charset="0"/>
              </a:rPr>
              <a:t>H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66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CABFC-A61A-813B-6DDC-229E2F9A9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A94A-A199-C170-4D6E-4A923E57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and Prey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E73F52-2DEA-BC7A-ACAB-15A7DD677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864296"/>
              </p:ext>
            </p:extLst>
          </p:nvPr>
        </p:nvGraphicFramePr>
        <p:xfrm>
          <a:off x="55084" y="2796944"/>
          <a:ext cx="9033832" cy="2703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478">
                  <a:extLst>
                    <a:ext uri="{9D8B030D-6E8A-4147-A177-3AD203B41FA5}">
                      <a16:colId xmlns:a16="http://schemas.microsoft.com/office/drawing/2014/main" val="2207369774"/>
                    </a:ext>
                  </a:extLst>
                </a:gridCol>
                <a:gridCol w="4204636">
                  <a:extLst>
                    <a:ext uri="{9D8B030D-6E8A-4147-A177-3AD203B41FA5}">
                      <a16:colId xmlns:a16="http://schemas.microsoft.com/office/drawing/2014/main" val="3453499676"/>
                    </a:ext>
                  </a:extLst>
                </a:gridCol>
                <a:gridCol w="4137718">
                  <a:extLst>
                    <a:ext uri="{9D8B030D-6E8A-4147-A177-3AD203B41FA5}">
                      <a16:colId xmlns:a16="http://schemas.microsoft.com/office/drawing/2014/main" val="3021010827"/>
                    </a:ext>
                  </a:extLst>
                </a:gridCol>
              </a:tblGrid>
              <a:tr h="538736">
                <a:tc>
                  <a:txBody>
                    <a:bodyPr/>
                    <a:lstStyle/>
                    <a:p>
                      <a:pPr algn="r"/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Year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Hare Population</a:t>
                      </a:r>
                      <a:b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</a:b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Lynx Population</a:t>
                      </a:r>
                      <a:b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</a:b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014491"/>
                  </a:ext>
                </a:extLst>
              </a:tr>
              <a:tr h="538736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0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60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30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0276524"/>
                  </a:ext>
                </a:extLst>
              </a:tr>
              <a:tr h="538736">
                <a:tc>
                  <a:txBody>
                    <a:bodyPr/>
                    <a:lstStyle/>
                    <a:p>
                      <a:pPr algn="r"/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r>
                        <a:rPr lang="en-IE" sz="1800" kern="100" dirty="0">
                          <a:solidFill>
                            <a:srgbClr val="92D050"/>
                          </a:solidFill>
                          <a:effectLst/>
                          <a:latin typeface="Helvetica" pitchFamily="2" charset="0"/>
                        </a:rPr>
                        <a:t>60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+</a:t>
                      </a:r>
                      <a:r>
                        <a:rPr lang="en-IE" sz="1800" kern="100" dirty="0">
                          <a:solidFill>
                            <a:srgbClr val="00B0F0"/>
                          </a:solidFill>
                          <a:effectLst/>
                          <a:latin typeface="Helvetica" pitchFamily="2" charset="0"/>
                        </a:rPr>
                        <a:t>0.2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(</a:t>
                      </a:r>
                      <a:r>
                        <a:rPr lang="en-IE" sz="1800" kern="100" dirty="0">
                          <a:solidFill>
                            <a:srgbClr val="92D050"/>
                          </a:solidFill>
                          <a:effectLst/>
                          <a:latin typeface="Helvetica" pitchFamily="2" charset="0"/>
                        </a:rPr>
                        <a:t>6</a:t>
                      </a:r>
                      <a:r>
                        <a:rPr lang="en-IE" sz="1800" u="none" kern="100" dirty="0">
                          <a:solidFill>
                            <a:srgbClr val="92D050"/>
                          </a:solidFill>
                          <a:effectLst/>
                          <a:latin typeface="Helvetica" pitchFamily="2" charset="0"/>
                        </a:rPr>
                        <a:t>0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)-</a:t>
                      </a:r>
                      <a:r>
                        <a:rPr lang="en-IE" sz="1800" u="none" kern="100" dirty="0">
                          <a:solidFill>
                            <a:srgbClr val="00B0F0"/>
                          </a:solidFill>
                          <a:effectLst/>
                          <a:latin typeface="Helvetica" pitchFamily="2" charset="0"/>
                        </a:rPr>
                        <a:t>0.005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(</a:t>
                      </a:r>
                      <a:r>
                        <a:rPr lang="en-IE" sz="1800" u="none" kern="100" dirty="0">
                          <a:solidFill>
                            <a:srgbClr val="92D050"/>
                          </a:solidFill>
                          <a:effectLst/>
                          <a:latin typeface="Helvetica" pitchFamily="2" charset="0"/>
                        </a:rPr>
                        <a:t>60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)(</a:t>
                      </a:r>
                      <a:r>
                        <a:rPr lang="en-IE" sz="1800" u="none" kern="1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30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)=</a:t>
                      </a:r>
                      <a:r>
                        <a:rPr lang="en-IE" sz="1800" b="1" u="none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63</a:t>
                      </a:r>
                      <a:endParaRPr lang="en-IE" sz="1800" b="1" u="none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r>
                        <a:rPr lang="en-IE" sz="1800" kern="1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30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-</a:t>
                      </a:r>
                      <a:r>
                        <a:rPr lang="en-IE" sz="1800" kern="100" dirty="0">
                          <a:solidFill>
                            <a:srgbClr val="00B0F0"/>
                          </a:solidFill>
                          <a:effectLst/>
                          <a:latin typeface="Helvetica" pitchFamily="2" charset="0"/>
                        </a:rPr>
                        <a:t>0.1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(</a:t>
                      </a:r>
                      <a:r>
                        <a:rPr lang="en-IE" sz="1800" kern="1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30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)+</a:t>
                      </a:r>
                      <a:r>
                        <a:rPr lang="en-IE" sz="1800" kern="100" dirty="0">
                          <a:solidFill>
                            <a:srgbClr val="00B0F0"/>
                          </a:solidFill>
                          <a:effectLst/>
                          <a:latin typeface="Helvetica" pitchFamily="2" charset="0"/>
                        </a:rPr>
                        <a:t>0.002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(</a:t>
                      </a:r>
                      <a:r>
                        <a:rPr lang="en-IE" sz="1800" kern="1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30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)(</a:t>
                      </a:r>
                      <a:r>
                        <a:rPr lang="en-IE" sz="1800" kern="1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60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)=</a:t>
                      </a:r>
                      <a:r>
                        <a:rPr lang="en-IE" sz="1800" b="1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30.6</a:t>
                      </a:r>
                      <a:endParaRPr lang="en-IE" sz="1800" b="1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539885"/>
                  </a:ext>
                </a:extLst>
              </a:tr>
              <a:tr h="538736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r>
                        <a:rPr lang="en-IE" sz="1800" kern="100" dirty="0">
                          <a:solidFill>
                            <a:srgbClr val="92D050"/>
                          </a:solidFill>
                          <a:effectLst/>
                          <a:latin typeface="Helvetica" pitchFamily="2" charset="0"/>
                        </a:rPr>
                        <a:t>63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+</a:t>
                      </a:r>
                      <a:r>
                        <a:rPr lang="en-IE" sz="1800" kern="100" dirty="0">
                          <a:solidFill>
                            <a:srgbClr val="00B0F0"/>
                          </a:solidFill>
                          <a:effectLst/>
                          <a:latin typeface="Helvetica" pitchFamily="2" charset="0"/>
                        </a:rPr>
                        <a:t>0.2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(</a:t>
                      </a:r>
                      <a:r>
                        <a:rPr lang="en-IE" sz="1800" kern="100" dirty="0">
                          <a:solidFill>
                            <a:srgbClr val="92D050"/>
                          </a:solidFill>
                          <a:effectLst/>
                          <a:latin typeface="Helvetica" pitchFamily="2" charset="0"/>
                        </a:rPr>
                        <a:t>6</a:t>
                      </a:r>
                      <a:r>
                        <a:rPr lang="en-IE" sz="1800" u="none" kern="100" dirty="0">
                          <a:solidFill>
                            <a:srgbClr val="92D050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)-</a:t>
                      </a:r>
                      <a:r>
                        <a:rPr lang="en-IE" sz="1800" u="none" kern="100" dirty="0">
                          <a:solidFill>
                            <a:srgbClr val="00B0F0"/>
                          </a:solidFill>
                          <a:effectLst/>
                          <a:latin typeface="Helvetica" pitchFamily="2" charset="0"/>
                        </a:rPr>
                        <a:t>0.005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(</a:t>
                      </a:r>
                      <a:r>
                        <a:rPr lang="en-IE" sz="1800" u="none" kern="100" dirty="0">
                          <a:solidFill>
                            <a:srgbClr val="92D050"/>
                          </a:solidFill>
                          <a:effectLst/>
                          <a:latin typeface="Helvetica" pitchFamily="2" charset="0"/>
                        </a:rPr>
                        <a:t>63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)(</a:t>
                      </a:r>
                      <a:r>
                        <a:rPr lang="en-IE" sz="1800" u="none" kern="1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30.6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)=</a:t>
                      </a:r>
                      <a:r>
                        <a:rPr lang="en-IE" sz="1800" b="1" u="none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65.9</a:t>
                      </a:r>
                      <a:endParaRPr lang="en-IE" sz="1800" b="1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r>
                        <a:rPr lang="en-IE" sz="1800" kern="1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30.6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-</a:t>
                      </a:r>
                      <a:r>
                        <a:rPr lang="en-IE" sz="1800" kern="100" dirty="0">
                          <a:solidFill>
                            <a:srgbClr val="00B0F0"/>
                          </a:solidFill>
                          <a:effectLst/>
                          <a:latin typeface="Helvetica" pitchFamily="2" charset="0"/>
                        </a:rPr>
                        <a:t>0.1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(</a:t>
                      </a:r>
                      <a:r>
                        <a:rPr lang="en-IE" sz="1800" kern="1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30.6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)+</a:t>
                      </a:r>
                      <a:r>
                        <a:rPr lang="en-IE" sz="1800" kern="100" dirty="0">
                          <a:solidFill>
                            <a:srgbClr val="00B0F0"/>
                          </a:solidFill>
                          <a:effectLst/>
                          <a:latin typeface="Helvetica" pitchFamily="2" charset="0"/>
                        </a:rPr>
                        <a:t>0.002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(</a:t>
                      </a:r>
                      <a:r>
                        <a:rPr lang="en-IE" sz="1800" kern="1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30.6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)(</a:t>
                      </a:r>
                      <a:r>
                        <a:rPr lang="en-IE" sz="1800" kern="100" dirty="0">
                          <a:solidFill>
                            <a:srgbClr val="92D050"/>
                          </a:solidFill>
                          <a:effectLst/>
                          <a:latin typeface="Helvetica" pitchFamily="2" charset="0"/>
                        </a:rPr>
                        <a:t>63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)=</a:t>
                      </a:r>
                      <a:r>
                        <a:rPr lang="en-IE" sz="1800" b="1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31.3</a:t>
                      </a:r>
                      <a:endParaRPr lang="en-IE" sz="1800" b="1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268068"/>
                  </a:ext>
                </a:extLst>
              </a:tr>
              <a:tr h="538736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r>
                        <a:rPr lang="en-IE" sz="1800" kern="100" dirty="0">
                          <a:solidFill>
                            <a:srgbClr val="92D050"/>
                          </a:solidFill>
                          <a:effectLst/>
                          <a:latin typeface="Helvetica" pitchFamily="2" charset="0"/>
                        </a:rPr>
                        <a:t>65.9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+</a:t>
                      </a:r>
                      <a:r>
                        <a:rPr lang="en-IE" sz="1800" kern="100" dirty="0">
                          <a:solidFill>
                            <a:srgbClr val="00B0F0"/>
                          </a:solidFill>
                          <a:effectLst/>
                          <a:latin typeface="Helvetica" pitchFamily="2" charset="0"/>
                        </a:rPr>
                        <a:t>0.2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(</a:t>
                      </a:r>
                      <a:r>
                        <a:rPr lang="en-IE" sz="1800" kern="100" dirty="0">
                          <a:solidFill>
                            <a:srgbClr val="92D050"/>
                          </a:solidFill>
                          <a:effectLst/>
                          <a:latin typeface="Helvetica" pitchFamily="2" charset="0"/>
                        </a:rPr>
                        <a:t>6</a:t>
                      </a:r>
                      <a:r>
                        <a:rPr lang="en-IE" sz="1800" u="none" kern="100" dirty="0">
                          <a:solidFill>
                            <a:srgbClr val="92D050"/>
                          </a:solidFill>
                          <a:effectLst/>
                          <a:latin typeface="Helvetica" pitchFamily="2" charset="0"/>
                        </a:rPr>
                        <a:t>5.9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)-</a:t>
                      </a:r>
                      <a:r>
                        <a:rPr lang="en-IE" sz="1800" u="none" kern="100" dirty="0">
                          <a:solidFill>
                            <a:srgbClr val="00B0F0"/>
                          </a:solidFill>
                          <a:effectLst/>
                          <a:latin typeface="Helvetica" pitchFamily="2" charset="0"/>
                        </a:rPr>
                        <a:t>0.005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(</a:t>
                      </a:r>
                      <a:r>
                        <a:rPr lang="en-IE" sz="1800" u="none" kern="100" dirty="0">
                          <a:solidFill>
                            <a:srgbClr val="92D050"/>
                          </a:solidFill>
                          <a:effectLst/>
                          <a:latin typeface="Helvetica" pitchFamily="2" charset="0"/>
                        </a:rPr>
                        <a:t>65.9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)(</a:t>
                      </a:r>
                      <a:r>
                        <a:rPr lang="en-IE" sz="1800" u="none" kern="1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31.3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)=</a:t>
                      </a:r>
                      <a:r>
                        <a:rPr lang="en-IE" sz="1800" b="1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68.8</a:t>
                      </a:r>
                      <a:endParaRPr lang="en-IE" sz="1800" b="1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r>
                        <a:rPr lang="en-IE" sz="1800" kern="1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31.3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-</a:t>
                      </a:r>
                      <a:r>
                        <a:rPr lang="en-IE" sz="1800" kern="100" dirty="0">
                          <a:solidFill>
                            <a:srgbClr val="00B0F0"/>
                          </a:solidFill>
                          <a:effectLst/>
                          <a:latin typeface="Helvetica" pitchFamily="2" charset="0"/>
                        </a:rPr>
                        <a:t>0.1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(</a:t>
                      </a:r>
                      <a:r>
                        <a:rPr lang="en-IE" sz="1800" kern="1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31.3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)+</a:t>
                      </a:r>
                      <a:r>
                        <a:rPr lang="en-IE" sz="1800" kern="100" dirty="0">
                          <a:solidFill>
                            <a:srgbClr val="00B0F0"/>
                          </a:solidFill>
                          <a:effectLst/>
                          <a:latin typeface="Helvetica" pitchFamily="2" charset="0"/>
                        </a:rPr>
                        <a:t>0.002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(</a:t>
                      </a:r>
                      <a:r>
                        <a:rPr lang="en-IE" sz="1800" kern="1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31.3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)(</a:t>
                      </a:r>
                      <a:r>
                        <a:rPr lang="en-IE" sz="1800" kern="100" dirty="0">
                          <a:solidFill>
                            <a:srgbClr val="92D050"/>
                          </a:solidFill>
                          <a:effectLst/>
                          <a:latin typeface="Helvetica" pitchFamily="2" charset="0"/>
                        </a:rPr>
                        <a:t>65.9</a:t>
                      </a:r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)=</a:t>
                      </a:r>
                      <a:r>
                        <a:rPr lang="en-IE" sz="1800" b="1" kern="1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32.4</a:t>
                      </a:r>
                      <a:endParaRPr lang="en-IE" sz="1800" b="1" kern="1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78926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8AFABF-FBE9-3201-5C1F-FB47D3F0343E}"/>
              </a:ext>
            </a:extLst>
          </p:cNvPr>
          <p:cNvSpPr txBox="1"/>
          <p:nvPr/>
        </p:nvSpPr>
        <p:spPr>
          <a:xfrm>
            <a:off x="683811" y="1634397"/>
            <a:ext cx="3403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kern="100" dirty="0" err="1">
                <a:latin typeface="Helvetica" pitchFamily="2" charset="0"/>
              </a:rPr>
              <a:t>H</a:t>
            </a:r>
            <a:r>
              <a:rPr lang="en-IE" b="1" kern="100" baseline="-25000" dirty="0" err="1">
                <a:latin typeface="Helvetica" pitchFamily="2" charset="0"/>
              </a:rPr>
              <a:t>Future</a:t>
            </a:r>
            <a:r>
              <a:rPr lang="en-IE" kern="100" dirty="0">
                <a:latin typeface="Helvetica" pitchFamily="2" charset="0"/>
              </a:rPr>
              <a:t>=</a:t>
            </a:r>
            <a:r>
              <a:rPr lang="en-IE" sz="1800" kern="100" dirty="0">
                <a:solidFill>
                  <a:srgbClr val="92D050"/>
                </a:solidFill>
                <a:effectLst/>
                <a:latin typeface="Helvetica" pitchFamily="2" charset="0"/>
              </a:rPr>
              <a:t>H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+</a:t>
            </a:r>
            <a:r>
              <a:rPr lang="en-IE" sz="1800" kern="100" dirty="0">
                <a:solidFill>
                  <a:srgbClr val="00B0F0"/>
                </a:solidFill>
                <a:effectLst/>
                <a:latin typeface="Helvetica" pitchFamily="2" charset="0"/>
              </a:rPr>
              <a:t>0.2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en-IE" sz="1800" kern="100" dirty="0">
                <a:solidFill>
                  <a:srgbClr val="92D050"/>
                </a:solidFill>
                <a:effectLst/>
                <a:latin typeface="Helvetica" pitchFamily="2" charset="0"/>
              </a:rPr>
              <a:t>H</a:t>
            </a:r>
            <a:r>
              <a:rPr lang="en-IE" sz="1800" u="none" kern="100" dirty="0">
                <a:solidFill>
                  <a:schemeClr val="tx1"/>
                </a:solidFill>
                <a:effectLst/>
                <a:latin typeface="Helvetica" pitchFamily="2" charset="0"/>
              </a:rPr>
              <a:t>)-</a:t>
            </a:r>
            <a:r>
              <a:rPr lang="en-IE" sz="1800" u="none" kern="100" dirty="0">
                <a:solidFill>
                  <a:srgbClr val="00B0F0"/>
                </a:solidFill>
                <a:effectLst/>
                <a:latin typeface="Helvetica" pitchFamily="2" charset="0"/>
              </a:rPr>
              <a:t>0.005</a:t>
            </a:r>
            <a:r>
              <a:rPr lang="en-IE" sz="1800" u="none" kern="1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en-IE" sz="1800" u="none" kern="100" dirty="0">
                <a:solidFill>
                  <a:srgbClr val="92D050"/>
                </a:solidFill>
                <a:effectLst/>
                <a:latin typeface="Helvetica" pitchFamily="2" charset="0"/>
              </a:rPr>
              <a:t>H</a:t>
            </a:r>
            <a:r>
              <a:rPr lang="en-IE" sz="1800" u="none" kern="100" dirty="0">
                <a:solidFill>
                  <a:schemeClr val="tx1"/>
                </a:solidFill>
                <a:effectLst/>
                <a:latin typeface="Helvetica" pitchFamily="2" charset="0"/>
              </a:rPr>
              <a:t>)(</a:t>
            </a:r>
            <a:r>
              <a:rPr lang="en-IE" sz="1800" u="none" kern="100" dirty="0">
                <a:solidFill>
                  <a:srgbClr val="FF0000"/>
                </a:solidFill>
                <a:effectLst/>
                <a:latin typeface="Helvetica" pitchFamily="2" charset="0"/>
              </a:rPr>
              <a:t>L</a:t>
            </a:r>
            <a:r>
              <a:rPr lang="en-IE" sz="1800" u="none" kern="100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4C1BB-7402-330E-04E7-FEE03F34352C}"/>
              </a:ext>
            </a:extLst>
          </p:cNvPr>
          <p:cNvSpPr txBox="1"/>
          <p:nvPr/>
        </p:nvSpPr>
        <p:spPr>
          <a:xfrm>
            <a:off x="5453351" y="1634397"/>
            <a:ext cx="3403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kern="100" dirty="0" err="1">
                <a:latin typeface="Helvetica" pitchFamily="2" charset="0"/>
              </a:rPr>
              <a:t>L</a:t>
            </a:r>
            <a:r>
              <a:rPr lang="en-IE" b="1" kern="100" baseline="-25000" dirty="0" err="1">
                <a:latin typeface="Helvetica" pitchFamily="2" charset="0"/>
              </a:rPr>
              <a:t>Future</a:t>
            </a:r>
            <a:r>
              <a:rPr lang="en-IE" kern="100" dirty="0">
                <a:latin typeface="Helvetica" pitchFamily="2" charset="0"/>
              </a:rPr>
              <a:t>= </a:t>
            </a:r>
            <a:r>
              <a:rPr lang="en-IE" sz="1800" kern="100" dirty="0">
                <a:solidFill>
                  <a:srgbClr val="FF0000"/>
                </a:solidFill>
                <a:effectLst/>
                <a:latin typeface="Helvetica" pitchFamily="2" charset="0"/>
              </a:rPr>
              <a:t>L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-</a:t>
            </a:r>
            <a:r>
              <a:rPr lang="en-IE" sz="1800" kern="100" dirty="0">
                <a:solidFill>
                  <a:srgbClr val="00B0F0"/>
                </a:solidFill>
                <a:effectLst/>
                <a:latin typeface="Helvetica" pitchFamily="2" charset="0"/>
              </a:rPr>
              <a:t>0.1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en-IE" sz="1800" kern="100" dirty="0">
                <a:solidFill>
                  <a:srgbClr val="FF0000"/>
                </a:solidFill>
                <a:effectLst/>
                <a:latin typeface="Helvetica" pitchFamily="2" charset="0"/>
              </a:rPr>
              <a:t>L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)+</a:t>
            </a:r>
            <a:r>
              <a:rPr lang="en-IE" sz="1800" kern="100" dirty="0">
                <a:solidFill>
                  <a:srgbClr val="00B0F0"/>
                </a:solidFill>
                <a:effectLst/>
                <a:latin typeface="Helvetica" pitchFamily="2" charset="0"/>
              </a:rPr>
              <a:t>0.002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en-IE" sz="1800" kern="100" dirty="0">
                <a:solidFill>
                  <a:srgbClr val="FF0000"/>
                </a:solidFill>
                <a:effectLst/>
                <a:latin typeface="Helvetica" pitchFamily="2" charset="0"/>
              </a:rPr>
              <a:t>L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)(</a:t>
            </a:r>
            <a:r>
              <a:rPr lang="en-IE" sz="1800" kern="100" dirty="0">
                <a:solidFill>
                  <a:srgbClr val="92D050"/>
                </a:solidFill>
                <a:effectLst/>
                <a:latin typeface="Helvetica" pitchFamily="2" charset="0"/>
              </a:rPr>
              <a:t>H</a:t>
            </a:r>
            <a:r>
              <a:rPr lang="en-IE" sz="1800" kern="100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044B6-2679-AC11-EE03-E484CE3D3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A212-852B-3EDA-38EC-62A35CFD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and Prey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EC1F95-3DB8-0BCE-24F0-FFEA34651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941739"/>
              </p:ext>
            </p:extLst>
          </p:nvPr>
        </p:nvGraphicFramePr>
        <p:xfrm>
          <a:off x="807057" y="1781092"/>
          <a:ext cx="7784327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7">
                  <a:extLst>
                    <a:ext uri="{9D8B030D-6E8A-4147-A177-3AD203B41FA5}">
                      <a16:colId xmlns:a16="http://schemas.microsoft.com/office/drawing/2014/main" val="2207369774"/>
                    </a:ext>
                  </a:extLst>
                </a:gridCol>
                <a:gridCol w="3618357">
                  <a:extLst>
                    <a:ext uri="{9D8B030D-6E8A-4147-A177-3AD203B41FA5}">
                      <a16:colId xmlns:a16="http://schemas.microsoft.com/office/drawing/2014/main" val="3453499676"/>
                    </a:ext>
                  </a:extLst>
                </a:gridCol>
                <a:gridCol w="3343523">
                  <a:extLst>
                    <a:ext uri="{9D8B030D-6E8A-4147-A177-3AD203B41FA5}">
                      <a16:colId xmlns:a16="http://schemas.microsoft.com/office/drawing/2014/main" val="3021010827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Hare Population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Lynx Population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01449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027652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n-IE" sz="1800" u="none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 30.6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539885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65.9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 31.3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268068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 68.8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 32.4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789269"/>
                  </a:ext>
                </a:extLst>
              </a:tr>
            </a:tbl>
          </a:graphicData>
        </a:graphic>
      </p:graphicFrame>
      <p:pic>
        <p:nvPicPr>
          <p:cNvPr id="5" name="Picture 4" descr="A graph with red and green dots&#10;&#10;Description automatically generated">
            <a:extLst>
              <a:ext uri="{FF2B5EF4-FFF2-40B4-BE49-F238E27FC236}">
                <a16:creationId xmlns:a16="http://schemas.microsoft.com/office/drawing/2014/main" id="{918FBC5E-D1A8-AA9F-2E16-CB8345DAB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96" y="32004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08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9B032-250A-9230-E80F-B3F9F2253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8AECE-9148-4D9C-FBD9-43A4A2B0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and Prey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50BD2A-07E3-3382-50DD-D354E886D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036117"/>
              </p:ext>
            </p:extLst>
          </p:nvPr>
        </p:nvGraphicFramePr>
        <p:xfrm>
          <a:off x="807057" y="1781092"/>
          <a:ext cx="7784327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7">
                  <a:extLst>
                    <a:ext uri="{9D8B030D-6E8A-4147-A177-3AD203B41FA5}">
                      <a16:colId xmlns:a16="http://schemas.microsoft.com/office/drawing/2014/main" val="2207369774"/>
                    </a:ext>
                  </a:extLst>
                </a:gridCol>
                <a:gridCol w="3618357">
                  <a:extLst>
                    <a:ext uri="{9D8B030D-6E8A-4147-A177-3AD203B41FA5}">
                      <a16:colId xmlns:a16="http://schemas.microsoft.com/office/drawing/2014/main" val="3453499676"/>
                    </a:ext>
                  </a:extLst>
                </a:gridCol>
                <a:gridCol w="3343523">
                  <a:extLst>
                    <a:ext uri="{9D8B030D-6E8A-4147-A177-3AD203B41FA5}">
                      <a16:colId xmlns:a16="http://schemas.microsoft.com/office/drawing/2014/main" val="3021010827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Hare Population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Lynx Population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01449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027652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1800" u="none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539885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268068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789269"/>
                  </a:ext>
                </a:extLst>
              </a:tr>
            </a:tbl>
          </a:graphicData>
        </a:graphic>
      </p:graphicFrame>
      <p:pic>
        <p:nvPicPr>
          <p:cNvPr id="6" name="Picture 5" descr="A graph of a number of animals&#10;&#10;Description automatically generated">
            <a:extLst>
              <a:ext uri="{FF2B5EF4-FFF2-40B4-BE49-F238E27FC236}">
                <a16:creationId xmlns:a16="http://schemas.microsoft.com/office/drawing/2014/main" id="{A53B5B4E-4928-3354-F740-2D13BB9AD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004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75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51EB5-111E-0926-2BC3-0DDC44D34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7123-2838-2B61-267B-2145D453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and Prey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AC7ABB-0D52-A20B-076B-F6A7550209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057" y="1781092"/>
          <a:ext cx="7784327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7">
                  <a:extLst>
                    <a:ext uri="{9D8B030D-6E8A-4147-A177-3AD203B41FA5}">
                      <a16:colId xmlns:a16="http://schemas.microsoft.com/office/drawing/2014/main" val="2207369774"/>
                    </a:ext>
                  </a:extLst>
                </a:gridCol>
                <a:gridCol w="3618357">
                  <a:extLst>
                    <a:ext uri="{9D8B030D-6E8A-4147-A177-3AD203B41FA5}">
                      <a16:colId xmlns:a16="http://schemas.microsoft.com/office/drawing/2014/main" val="3453499676"/>
                    </a:ext>
                  </a:extLst>
                </a:gridCol>
                <a:gridCol w="3343523">
                  <a:extLst>
                    <a:ext uri="{9D8B030D-6E8A-4147-A177-3AD203B41FA5}">
                      <a16:colId xmlns:a16="http://schemas.microsoft.com/office/drawing/2014/main" val="3021010827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Hare Population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Lynx Population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01449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027652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n-IE" sz="1800" u="none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 30.6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539885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E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65.9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 31.3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268068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r>
                        <a:rPr lang="en-IE" sz="18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E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 68.8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E" sz="1800" kern="100" dirty="0">
                          <a:solidFill>
                            <a:schemeClr val="tx1"/>
                          </a:solidFill>
                          <a:effectLst/>
                        </a:rPr>
                        <a:t> 32.4</a:t>
                      </a:r>
                      <a:endParaRPr lang="en-IE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789269"/>
                  </a:ext>
                </a:extLst>
              </a:tr>
            </a:tbl>
          </a:graphicData>
        </a:graphic>
      </p:graphicFrame>
      <p:pic>
        <p:nvPicPr>
          <p:cNvPr id="6" name="Picture 5" descr="A graph of a number of animals&#10;&#10;Description automatically generated">
            <a:extLst>
              <a:ext uri="{FF2B5EF4-FFF2-40B4-BE49-F238E27FC236}">
                <a16:creationId xmlns:a16="http://schemas.microsoft.com/office/drawing/2014/main" id="{65847769-4736-2C13-F4AD-DC018589C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004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9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6759-B149-0788-D612-205D38BA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Prey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46425-DD43-6EF1-4A49-48080C2C2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Hares and Lynx</a:t>
            </a:r>
          </a:p>
        </p:txBody>
      </p:sp>
      <p:pic>
        <p:nvPicPr>
          <p:cNvPr id="4" name="Content Placeholder 7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3D292AEE-27F0-D072-5DE2-E2DDB6E126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7" t="39961" b="2047"/>
          <a:stretch/>
        </p:blipFill>
        <p:spPr bwMode="auto">
          <a:xfrm flipH="1">
            <a:off x="5267745" y="3252924"/>
            <a:ext cx="2880000" cy="288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C28B1D49-E754-8FAC-66EB-BBA4C6EB5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0" t="3656" r="1669" b="50000"/>
          <a:stretch/>
        </p:blipFill>
        <p:spPr bwMode="auto">
          <a:xfrm>
            <a:off x="995908" y="3252924"/>
            <a:ext cx="2880000" cy="288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121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F8DBA-8F66-8909-9F28-9E8346F1A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98D7-BAA1-FCC8-91B9-6388ADA4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and Prey</a:t>
            </a:r>
          </a:p>
        </p:txBody>
      </p:sp>
      <p:pic>
        <p:nvPicPr>
          <p:cNvPr id="8" name="Content Placeholder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8AC8C6F6-58D0-E1CA-9D29-A50D998B4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59012"/>
            <a:ext cx="5486400" cy="3657600"/>
          </a:xfrm>
        </p:spPr>
      </p:pic>
    </p:spTree>
    <p:extLst>
      <p:ext uri="{BB962C8B-B14F-4D97-AF65-F5344CB8AC3E}">
        <p14:creationId xmlns:p14="http://schemas.microsoft.com/office/powerpoint/2010/main" val="3038940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8438-B29D-4604-8E4C-C97C06F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and Prey</a:t>
            </a:r>
            <a:endParaRPr lang="en-US" dirty="0"/>
          </a:p>
        </p:txBody>
      </p:sp>
      <p:pic>
        <p:nvPicPr>
          <p:cNvPr id="5" name="Content Placeholder 4" descr="A graph of a number of dots&#10;&#10;Description automatically generated">
            <a:extLst>
              <a:ext uri="{FF2B5EF4-FFF2-40B4-BE49-F238E27FC236}">
                <a16:creationId xmlns:a16="http://schemas.microsoft.com/office/drawing/2014/main" id="{539B5F7F-F65D-F547-7D51-4D4A91079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59012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030444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10EDE-7E46-85AF-30B0-2F437BC9D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0E5D-D955-BCDB-15E1-98F76068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and Prey</a:t>
            </a:r>
          </a:p>
        </p:txBody>
      </p:sp>
      <p:pic>
        <p:nvPicPr>
          <p:cNvPr id="5" name="Content Placeholder 4" descr="A group of white papers with yellow dots&#10;&#10;Description automatically generated">
            <a:extLst>
              <a:ext uri="{FF2B5EF4-FFF2-40B4-BE49-F238E27FC236}">
                <a16:creationId xmlns:a16="http://schemas.microsoft.com/office/drawing/2014/main" id="{2B3F86A0-27A9-94B8-70F5-0562E7004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4"/>
          <a:stretch/>
        </p:blipFill>
        <p:spPr>
          <a:xfrm>
            <a:off x="8459" y="2210463"/>
            <a:ext cx="9130331" cy="1979171"/>
          </a:xfrm>
        </p:spPr>
      </p:pic>
    </p:spTree>
    <p:extLst>
      <p:ext uri="{BB962C8B-B14F-4D97-AF65-F5344CB8AC3E}">
        <p14:creationId xmlns:p14="http://schemas.microsoft.com/office/powerpoint/2010/main" val="1255485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CEE7-0DF6-40B9-9E27-AD3711C1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and Prey</a:t>
            </a:r>
            <a:endParaRPr lang="en-US" dirty="0"/>
          </a:p>
        </p:txBody>
      </p:sp>
      <p:pic>
        <p:nvPicPr>
          <p:cNvPr id="4" name="Hare_Lynx_oribt">
            <a:hlinkClick r:id="" action="ppaction://media"/>
            <a:extLst>
              <a:ext uri="{FF2B5EF4-FFF2-40B4-BE49-F238E27FC236}">
                <a16:creationId xmlns:a16="http://schemas.microsoft.com/office/drawing/2014/main" id="{AF2ACB25-19DE-4B93-87FB-B0EDA80A8D1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725" y="1774825"/>
            <a:ext cx="6938963" cy="4625975"/>
          </a:xfrm>
        </p:spPr>
      </p:pic>
    </p:spTree>
    <p:extLst>
      <p:ext uri="{BB962C8B-B14F-4D97-AF65-F5344CB8AC3E}">
        <p14:creationId xmlns:p14="http://schemas.microsoft.com/office/powerpoint/2010/main" val="10504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7D65D-01A6-5FB7-3624-3B95E911E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E602-305F-8DCE-561D-68FA9E64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Prey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57B90-1031-0BAF-7975-3B1D81974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Deer, Plants and Wolves</a:t>
            </a:r>
          </a:p>
        </p:txBody>
      </p:sp>
      <p:pic>
        <p:nvPicPr>
          <p:cNvPr id="4" name="Picture 2" descr="1,000+ Best Wolf Photos · 100% Free Download · Pexels Stock Photos">
            <a:extLst>
              <a:ext uri="{FF2B5EF4-FFF2-40B4-BE49-F238E27FC236}">
                <a16:creationId xmlns:a16="http://schemas.microsoft.com/office/drawing/2014/main" id="{533DE9D0-F38E-8AF3-60E0-EF338FC40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t="3690" r="18587" b="3690"/>
          <a:stretch/>
        </p:blipFill>
        <p:spPr bwMode="auto">
          <a:xfrm>
            <a:off x="6189334" y="3727727"/>
            <a:ext cx="2520000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deer with antlers walking in grass&#10;&#10;Description automatically generated">
            <a:extLst>
              <a:ext uri="{FF2B5EF4-FFF2-40B4-BE49-F238E27FC236}">
                <a16:creationId xmlns:a16="http://schemas.microsoft.com/office/drawing/2014/main" id="{61199400-44FD-B14B-690E-F1806350B4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t="10150" r="38067" b="30382"/>
          <a:stretch/>
        </p:blipFill>
        <p:spPr>
          <a:xfrm>
            <a:off x="294267" y="3727727"/>
            <a:ext cx="2520000" cy="2520000"/>
          </a:xfrm>
          <a:prstGeom prst="ellipse">
            <a:avLst/>
          </a:prstGeom>
        </p:spPr>
      </p:pic>
      <p:pic>
        <p:nvPicPr>
          <p:cNvPr id="8" name="Picture 7" descr="A deer standing in the woods&#10;&#10;Description automatically generated">
            <a:extLst>
              <a:ext uri="{FF2B5EF4-FFF2-40B4-BE49-F238E27FC236}">
                <a16:creationId xmlns:a16="http://schemas.microsoft.com/office/drawing/2014/main" id="{A5BC6B5D-5EED-858F-641A-3D8558349B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r="12833"/>
          <a:stretch/>
        </p:blipFill>
        <p:spPr>
          <a:xfrm>
            <a:off x="3225524" y="3727727"/>
            <a:ext cx="2520000" cy="252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5387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42F9E5-171C-40CA-8D46-A18DDBED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Animals</a:t>
            </a:r>
          </a:p>
        </p:txBody>
      </p:sp>
      <p:pic>
        <p:nvPicPr>
          <p:cNvPr id="2" name="Content Placeholder 1" descr="A screenshot of a diagram&#10;&#10;Description automatically generated">
            <a:extLst>
              <a:ext uri="{FF2B5EF4-FFF2-40B4-BE49-F238E27FC236}">
                <a16:creationId xmlns:a16="http://schemas.microsoft.com/office/drawing/2014/main" id="{A2B71DA9-A03E-44CE-7081-3F4876A97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16642" r="28894" b="54529"/>
          <a:stretch/>
        </p:blipFill>
        <p:spPr bwMode="auto">
          <a:xfrm>
            <a:off x="1910993" y="1662441"/>
            <a:ext cx="5630238" cy="4598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854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56170-43E2-C15C-66C7-20C716D51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8FF646-D3A9-18E0-CD88-41381127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Animals</a:t>
            </a:r>
          </a:p>
        </p:txBody>
      </p:sp>
      <p:pic>
        <p:nvPicPr>
          <p:cNvPr id="2" name="Content Placeholder 1" descr="A screenshot of a diagram&#10;&#10;Description automatically generated">
            <a:extLst>
              <a:ext uri="{FF2B5EF4-FFF2-40B4-BE49-F238E27FC236}">
                <a16:creationId xmlns:a16="http://schemas.microsoft.com/office/drawing/2014/main" id="{0466E304-596F-E225-303A-E3869AFB5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16642" r="28894" b="54529"/>
          <a:stretch/>
        </p:blipFill>
        <p:spPr bwMode="auto">
          <a:xfrm>
            <a:off x="7402536" y="1527446"/>
            <a:ext cx="1741464" cy="142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nline Media 2" descr="How Wolves Change Rivers">
            <a:hlinkClick r:id="" action="ppaction://media"/>
            <a:extLst>
              <a:ext uri="{FF2B5EF4-FFF2-40B4-BE49-F238E27FC236}">
                <a16:creationId xmlns:a16="http://schemas.microsoft.com/office/drawing/2014/main" id="{F4AB3517-744C-283B-D0CF-7132FDDFD2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3588" y="1932167"/>
            <a:ext cx="6867674" cy="388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AFE37-B5FE-D581-6A76-277EB23BF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B6DB50-2BA1-A315-B5A1-29BE5E46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Animals</a:t>
            </a:r>
          </a:p>
        </p:txBody>
      </p:sp>
      <p:pic>
        <p:nvPicPr>
          <p:cNvPr id="2" name="Content Placeholder 1" descr="A screenshot of a diagram&#10;&#10;Description automatically generated">
            <a:extLst>
              <a:ext uri="{FF2B5EF4-FFF2-40B4-BE49-F238E27FC236}">
                <a16:creationId xmlns:a16="http://schemas.microsoft.com/office/drawing/2014/main" id="{8176584D-6770-415F-90C3-7B3F1C5D2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16642" r="28894" b="54529"/>
          <a:stretch/>
        </p:blipFill>
        <p:spPr bwMode="auto">
          <a:xfrm>
            <a:off x="3040453" y="1483370"/>
            <a:ext cx="3063094" cy="2502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71B332-038B-31E7-4227-EA3945343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3921252"/>
            <a:ext cx="5724525" cy="278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514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B09F8-69F8-65B4-4DB3-5D4024EE7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698973-CDE4-A72E-D357-A5C8E300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Animals</a:t>
            </a:r>
          </a:p>
        </p:txBody>
      </p:sp>
      <p:pic>
        <p:nvPicPr>
          <p:cNvPr id="2" name="Content Placeholder 1" descr="A screenshot of a diagram&#10;&#10;Description automatically generated">
            <a:extLst>
              <a:ext uri="{FF2B5EF4-FFF2-40B4-BE49-F238E27FC236}">
                <a16:creationId xmlns:a16="http://schemas.microsoft.com/office/drawing/2014/main" id="{EA346839-84A3-11A7-55AA-05B316B41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16642" r="28894" b="54529"/>
          <a:stretch/>
        </p:blipFill>
        <p:spPr bwMode="auto">
          <a:xfrm>
            <a:off x="7095486" y="0"/>
            <a:ext cx="2048514" cy="1673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6DA8B5-B9BC-CAEF-3B01-B403229FB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3" y="2688799"/>
            <a:ext cx="572452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diagram of a circle&#10;&#10;Description automatically generated">
            <a:extLst>
              <a:ext uri="{FF2B5EF4-FFF2-40B4-BE49-F238E27FC236}">
                <a16:creationId xmlns:a16="http://schemas.microsoft.com/office/drawing/2014/main" id="{452C5541-D631-FAF8-7B7D-395196652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21" y="2643079"/>
            <a:ext cx="3116679" cy="31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06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Thank you for Listening</a:t>
            </a:r>
            <a:endParaRPr dirty="0"/>
          </a:p>
        </p:txBody>
      </p:sp>
      <p:pic>
        <p:nvPicPr>
          <p:cNvPr id="41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1950775"/>
            <a:ext cx="2914650" cy="1914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3" y="1950773"/>
            <a:ext cx="3003799" cy="1960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075" y="3943350"/>
            <a:ext cx="27432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Central Quad Grangegorman Campus / Feilden Clegg Bradley Studios | ArchDaily">
            <a:extLst>
              <a:ext uri="{FF2B5EF4-FFF2-40B4-BE49-F238E27FC236}">
                <a16:creationId xmlns:a16="http://schemas.microsoft.com/office/drawing/2014/main" id="{C4997F36-7E6B-344E-94A1-DFB7CE10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4014451"/>
            <a:ext cx="2941221" cy="196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D11653-09CF-479A-B5E6-DA1C8A2A2894}"/>
              </a:ext>
            </a:extLst>
          </p:cNvPr>
          <p:cNvSpPr/>
          <p:nvPr/>
        </p:nvSpPr>
        <p:spPr>
          <a:xfrm>
            <a:off x="1084668" y="1899699"/>
            <a:ext cx="53412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350" dirty="0"/>
              <a:t>TCD</a:t>
            </a: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F8D2E5-C8BA-4061-8B86-54193F42DFA6}"/>
              </a:ext>
            </a:extLst>
          </p:cNvPr>
          <p:cNvSpPr/>
          <p:nvPr/>
        </p:nvSpPr>
        <p:spPr>
          <a:xfrm>
            <a:off x="1123739" y="3962661"/>
            <a:ext cx="9316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350" dirty="0"/>
              <a:t>TU Dublin</a:t>
            </a:r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6D1713-5D9A-4878-A200-0B59DC3E763D}"/>
              </a:ext>
            </a:extLst>
          </p:cNvPr>
          <p:cNvSpPr/>
          <p:nvPr/>
        </p:nvSpPr>
        <p:spPr>
          <a:xfrm>
            <a:off x="5113477" y="3911587"/>
            <a:ext cx="22952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350" dirty="0"/>
              <a:t>Max Planck Institute Germany</a:t>
            </a:r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4F6C52-2B8B-4C4D-8FCE-12AEF01D7D10}"/>
              </a:ext>
            </a:extLst>
          </p:cNvPr>
          <p:cNvSpPr/>
          <p:nvPr/>
        </p:nvSpPr>
        <p:spPr>
          <a:xfrm>
            <a:off x="5113477" y="1950406"/>
            <a:ext cx="264970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350" dirty="0"/>
              <a:t>Albert Einstein College of Medicine</a:t>
            </a:r>
            <a:endParaRPr lang="en-US" sz="1350" dirty="0"/>
          </a:p>
        </p:txBody>
      </p:sp>
      <p:pic>
        <p:nvPicPr>
          <p:cNvPr id="3" name="Picture 2" descr="1,000+ Best Wolf Photos · 100% Free Download · Pexels Stock Photos">
            <a:extLst>
              <a:ext uri="{FF2B5EF4-FFF2-40B4-BE49-F238E27FC236}">
                <a16:creationId xmlns:a16="http://schemas.microsoft.com/office/drawing/2014/main" id="{0E96C6CA-9D74-FAC7-C754-2BCF589D4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t="23951" r="18587" b="23951"/>
          <a:stretch/>
        </p:blipFill>
        <p:spPr bwMode="auto">
          <a:xfrm>
            <a:off x="92000" y="1494451"/>
            <a:ext cx="896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6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57F8-4A03-ED75-7A24-56D02CA2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Prey Hares</a:t>
            </a:r>
          </a:p>
        </p:txBody>
      </p:sp>
      <p:pic>
        <p:nvPicPr>
          <p:cNvPr id="8" name="Content Placeholder 7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D365144F-FB40-5B89-35D5-96C5BFD17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32"/>
          <a:stretch/>
        </p:blipFill>
        <p:spPr>
          <a:xfrm>
            <a:off x="782430" y="2901829"/>
            <a:ext cx="7797800" cy="2340045"/>
          </a:xfrm>
        </p:spPr>
      </p:pic>
    </p:spTree>
    <p:extLst>
      <p:ext uri="{BB962C8B-B14F-4D97-AF65-F5344CB8AC3E}">
        <p14:creationId xmlns:p14="http://schemas.microsoft.com/office/powerpoint/2010/main" val="367798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0DE13-1922-4A46-A515-0EFE4AF6F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6BBF-8F2C-52D9-987E-CCE90333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</a:t>
            </a:r>
          </a:p>
        </p:txBody>
      </p:sp>
      <p:pic>
        <p:nvPicPr>
          <p:cNvPr id="8" name="Content Placeholder 7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E433C73E-0EFD-2F56-A34F-30E7EDB61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1"/>
          <a:stretch/>
        </p:blipFill>
        <p:spPr>
          <a:xfrm>
            <a:off x="673100" y="2484783"/>
            <a:ext cx="7797800" cy="2226434"/>
          </a:xfrm>
        </p:spPr>
      </p:pic>
    </p:spTree>
    <p:extLst>
      <p:ext uri="{BB962C8B-B14F-4D97-AF65-F5344CB8AC3E}">
        <p14:creationId xmlns:p14="http://schemas.microsoft.com/office/powerpoint/2010/main" val="50960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D800D-44C3-2C9B-B483-F536BCEEE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AA71-7A48-09C6-7494-4078DF23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Predator and Prey</a:t>
            </a:r>
          </a:p>
        </p:txBody>
      </p:sp>
      <p:pic>
        <p:nvPicPr>
          <p:cNvPr id="8" name="Content Placeholder 7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2BDAD3E4-E7FA-48F0-38CB-8CB2D1985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/>
          <a:stretch/>
        </p:blipFill>
        <p:spPr>
          <a:xfrm>
            <a:off x="673100" y="1709531"/>
            <a:ext cx="7797800" cy="4424970"/>
          </a:xfrm>
        </p:spPr>
      </p:pic>
    </p:spTree>
    <p:extLst>
      <p:ext uri="{BB962C8B-B14F-4D97-AF65-F5344CB8AC3E}">
        <p14:creationId xmlns:p14="http://schemas.microsoft.com/office/powerpoint/2010/main" val="337974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3B45-47C3-C12B-9C95-EA60B5DD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Mathematics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3D882-0A59-D117-483F-AE26EF84C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006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B6666-C2A5-CE9A-7148-A4E40E186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71C6C-C005-E03F-3F82-86559D57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How to we make a model for a Hare population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41B23-26DF-B9F8-84FF-AE875949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Hares</a:t>
            </a:r>
          </a:p>
        </p:txBody>
      </p:sp>
      <p:pic>
        <p:nvPicPr>
          <p:cNvPr id="3" name="Picture 2" descr="A diagram of a circle with a circle and a circle with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BB997160-1C5F-619B-8C22-94DAB7F6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93" y="2719060"/>
            <a:ext cx="2569306" cy="1419880"/>
          </a:xfrm>
          <a:prstGeom prst="rect">
            <a:avLst/>
          </a:prstGeom>
        </p:spPr>
      </p:pic>
      <p:pic>
        <p:nvPicPr>
          <p:cNvPr id="4" name="Picture 3" descr="A black and white image of a cat&#10;&#10;Description automatically generated">
            <a:extLst>
              <a:ext uri="{FF2B5EF4-FFF2-40B4-BE49-F238E27FC236}">
                <a16:creationId xmlns:a16="http://schemas.microsoft.com/office/drawing/2014/main" id="{EBD15D62-E5AC-565C-5A2E-9DA19CEAC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37" y="4555991"/>
            <a:ext cx="2051458" cy="1145094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7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494AFF25-3640-2D4A-05AC-0712EAC3A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0" t="3656" r="1669" b="50000"/>
          <a:stretch/>
        </p:blipFill>
        <p:spPr bwMode="auto">
          <a:xfrm>
            <a:off x="530308" y="4176239"/>
            <a:ext cx="1923576" cy="192357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75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BB8F-D270-8B57-B3A8-C1D9D8E1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Hares</a:t>
            </a:r>
          </a:p>
        </p:txBody>
      </p:sp>
      <p:pic>
        <p:nvPicPr>
          <p:cNvPr id="5" name="Content Placeholder 4" descr="A screenshot of a diagram&#10;&#10;Description automatically generated">
            <a:extLst>
              <a:ext uri="{FF2B5EF4-FFF2-40B4-BE49-F238E27FC236}">
                <a16:creationId xmlns:a16="http://schemas.microsoft.com/office/drawing/2014/main" id="{D975A9BD-564D-2434-3919-C05A10F7A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 t="14675" b="59628"/>
          <a:stretch/>
        </p:blipFill>
        <p:spPr>
          <a:xfrm>
            <a:off x="801364" y="2250549"/>
            <a:ext cx="7541272" cy="3299460"/>
          </a:xfrm>
        </p:spPr>
      </p:pic>
      <p:pic>
        <p:nvPicPr>
          <p:cNvPr id="3" name="Picture 2" descr="A diagram of a circle with a circle and a circle with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DD2C7DCA-61C5-2987-F972-BD74D0977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10" y="1498248"/>
            <a:ext cx="1820290" cy="1005950"/>
          </a:xfrm>
          <a:prstGeom prst="rect">
            <a:avLst/>
          </a:prstGeom>
        </p:spPr>
      </p:pic>
      <p:pic>
        <p:nvPicPr>
          <p:cNvPr id="4" name="Picture 3" descr="A black and white image of a cat&#10;&#10;Description automatically generated">
            <a:extLst>
              <a:ext uri="{FF2B5EF4-FFF2-40B4-BE49-F238E27FC236}">
                <a16:creationId xmlns:a16="http://schemas.microsoft.com/office/drawing/2014/main" id="{FE326D00-A86F-F97F-254E-FF3D514FAE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30" y="232632"/>
            <a:ext cx="1512811" cy="844429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3215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1_Modu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tex lik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17003</TotalTime>
  <Words>440</Words>
  <Application>Microsoft Macintosh PowerPoint</Application>
  <PresentationFormat>On-screen Show (4:3)</PresentationFormat>
  <Paragraphs>190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Aptos</vt:lpstr>
      <vt:lpstr>Arial</vt:lpstr>
      <vt:lpstr>Calibri</vt:lpstr>
      <vt:lpstr>Garamond</vt:lpstr>
      <vt:lpstr>Helvetica</vt:lpstr>
      <vt:lpstr>Helvetica Light</vt:lpstr>
      <vt:lpstr>Wingdings 2</vt:lpstr>
      <vt:lpstr>1_Module</vt:lpstr>
      <vt:lpstr>The Maths of Predators  and Preys Don’t get Eaten by the Wolf</vt:lpstr>
      <vt:lpstr>PowerPoint Presentation</vt:lpstr>
      <vt:lpstr>Predator Prey</vt:lpstr>
      <vt:lpstr>Prey Hares</vt:lpstr>
      <vt:lpstr>Predator</vt:lpstr>
      <vt:lpstr>Predator and Prey</vt:lpstr>
      <vt:lpstr>Mathematics</vt:lpstr>
      <vt:lpstr>Hares</vt:lpstr>
      <vt:lpstr>Hares</vt:lpstr>
      <vt:lpstr>Hares</vt:lpstr>
      <vt:lpstr>Hares</vt:lpstr>
      <vt:lpstr>Hares</vt:lpstr>
      <vt:lpstr>Hare Population</vt:lpstr>
      <vt:lpstr>Lynx</vt:lpstr>
      <vt:lpstr>Lynx</vt:lpstr>
      <vt:lpstr>Lynx</vt:lpstr>
      <vt:lpstr>Lynx</vt:lpstr>
      <vt:lpstr>Lynx</vt:lpstr>
      <vt:lpstr>Lynx</vt:lpstr>
      <vt:lpstr>Lynx</vt:lpstr>
      <vt:lpstr>Predator and Prey</vt:lpstr>
      <vt:lpstr>Predator and Prey</vt:lpstr>
      <vt:lpstr>Predator and Prey</vt:lpstr>
      <vt:lpstr>Predator and Prey</vt:lpstr>
      <vt:lpstr>Predator and Prey</vt:lpstr>
      <vt:lpstr>Predator and Prey</vt:lpstr>
      <vt:lpstr>Predator and Prey</vt:lpstr>
      <vt:lpstr>Predator and Prey</vt:lpstr>
      <vt:lpstr>Predator and Prey</vt:lpstr>
      <vt:lpstr>Predator and Prey</vt:lpstr>
      <vt:lpstr>Predator and Prey</vt:lpstr>
      <vt:lpstr>Predator and Prey</vt:lpstr>
      <vt:lpstr>Predator and Prey</vt:lpstr>
      <vt:lpstr>Predator Prey</vt:lpstr>
      <vt:lpstr>Three Animals</vt:lpstr>
      <vt:lpstr>Three Animals</vt:lpstr>
      <vt:lpstr>Three Animals</vt:lpstr>
      <vt:lpstr>Three Animals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Study Walking</dc:title>
  <dc:creator>John Butler</dc:creator>
  <cp:lastModifiedBy>John Butler</cp:lastModifiedBy>
  <cp:revision>43</cp:revision>
  <dcterms:created xsi:type="dcterms:W3CDTF">2023-05-03T09:30:47Z</dcterms:created>
  <dcterms:modified xsi:type="dcterms:W3CDTF">2025-05-05T08:05:29Z</dcterms:modified>
</cp:coreProperties>
</file>